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16613f80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16613f80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fr" sz="1200">
                <a:solidFill>
                  <a:srgbClr val="374151"/>
                </a:solidFill>
                <a:highlight>
                  <a:srgbClr val="F7F7F8"/>
                </a:highlight>
                <a:latin typeface="Roboto"/>
                <a:ea typeface="Roboto"/>
                <a:cs typeface="Roboto"/>
                <a:sym typeface="Roboto"/>
              </a:rPr>
              <a:t>Le coefficient de détermination (R²) : Cet indicateur mesure la proportion de la variance de la variable dépendante qui est expliquée par le modèle. Plus le coefficient de détermination est proche de 1, meilleur est notre modèle.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highlight>
                  <a:srgbClr val="F7F7F8"/>
                </a:highlight>
                <a:latin typeface="Roboto"/>
                <a:ea typeface="Roboto"/>
                <a:cs typeface="Roboto"/>
                <a:sym typeface="Roboto"/>
              </a:rPr>
              <a:t>Test de normalité des résidus : ce test permet de vérifier si les résidus suivent une distribution normale. Si la valeur p est inférieure à 0,05 les résidus ne suivent pas une distribution normale.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highlight>
                  <a:srgbClr val="F7F7F8"/>
                </a:highlight>
                <a:latin typeface="Roboto"/>
                <a:ea typeface="Roboto"/>
                <a:cs typeface="Roboto"/>
                <a:sym typeface="Roboto"/>
              </a:rPr>
              <a:t>Test d'homoscédasticité : ce test permet de vérifier si la variance des résidus est constante à travers les différentes valeurs de la variable dépendante. Si la valeur p est inférieure à 0,05 la variance des résidus n'est pas constante et la régression linéaire multiple pourrait ne pas être fiable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highlight>
                  <a:srgbClr val="F7F7F8"/>
                </a:highlight>
                <a:latin typeface="Roboto"/>
                <a:ea typeface="Roboto"/>
                <a:cs typeface="Roboto"/>
                <a:sym typeface="Roboto"/>
              </a:rPr>
              <a:t>L'erreur quadratique moyenne (RMSE) : L'erreur quadratique moyenne mesure l'écart moyen entre les valeurs prédites et les valeurs réelles de la variable dépendante. Plus l'erreur quadratique moyenne est faible, </a:t>
            </a:r>
            <a:r>
              <a:rPr lang="fr" sz="1200">
                <a:solidFill>
                  <a:srgbClr val="374151"/>
                </a:solidFill>
                <a:highlight>
                  <a:srgbClr val="F7F7F8"/>
                </a:highlight>
                <a:latin typeface="Roboto"/>
                <a:ea typeface="Roboto"/>
                <a:cs typeface="Roboto"/>
                <a:sym typeface="Roboto"/>
              </a:rPr>
              <a:t>meilleure</a:t>
            </a:r>
            <a:r>
              <a:rPr lang="fr" sz="1200">
                <a:solidFill>
                  <a:srgbClr val="374151"/>
                </a:solidFill>
                <a:highlight>
                  <a:srgbClr val="F7F7F8"/>
                </a:highlight>
                <a:latin typeface="Roboto"/>
                <a:ea typeface="Roboto"/>
                <a:cs typeface="Roboto"/>
                <a:sym typeface="Roboto"/>
              </a:rPr>
              <a:t> est notre modèle.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highlight>
                  <a:srgbClr val="F7F7F8"/>
                </a:highlight>
                <a:latin typeface="Roboto"/>
                <a:ea typeface="Roboto"/>
                <a:cs typeface="Roboto"/>
                <a:sym typeface="Roboto"/>
              </a:rPr>
              <a:t>Le coefficient de corrélation (r) : Le coefficient de corrélation mesure la force et la direction de la relation linéaire entre les variables indépendantes et la variable dépendante. Plus le coefficient de corrélation est proche de 1 (ou -1), meilleur est notre modèle.</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16613f80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16613f80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16613f80e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16613f80e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16613f80e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16613f80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16613f80e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16613f80e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16613f80e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16613f80e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16613f80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16613f80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16613f80e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16613f80e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16613f80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16613f80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16613f80e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16613f80e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a2ee0cc1c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a2ee0cc1c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ONCFM = </a:t>
            </a:r>
            <a:r>
              <a:rPr lang="fr" sz="1200">
                <a:solidFill>
                  <a:srgbClr val="271A38"/>
                </a:solidFill>
                <a:highlight>
                  <a:srgbClr val="FFFFFF"/>
                </a:highlight>
              </a:rPr>
              <a:t>Organisation nationale de lutte contre le faux-monnayage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16613f80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16613f80e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42b18c4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42b18c4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16613f80e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16613f80e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 précision (accuracy) : Cet indicateur nous indique le pourcentage de prédictions correctes que notre modèle a réalisé sur l'ensemble de données de test. Plus la précision est élevée, meilleur est notre modèle.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 sensibilité (recall) : La sensibilité mesure la proportion de vrais positifs parmi tous les cas positifs réels. En d'autres termes, il mesure la capacité de notre modèle à identifier les cas positifs.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1d6cfe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1d6cfe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200">
                <a:solidFill>
                  <a:srgbClr val="374151"/>
                </a:solidFill>
                <a:latin typeface="Roboto"/>
                <a:ea typeface="Roboto"/>
                <a:cs typeface="Roboto"/>
                <a:sym typeface="Roboto"/>
              </a:rPr>
              <a:t>- </a:t>
            </a:r>
            <a:r>
              <a:rPr lang="fr" sz="1150">
                <a:solidFill>
                  <a:srgbClr val="4A4A4A"/>
                </a:solidFill>
              </a:rPr>
              <a:t>Méthode d’estimation de la probabilité maximale</a:t>
            </a:r>
            <a:endParaRPr sz="1200">
              <a:solidFill>
                <a:srgbClr val="37415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1d6cfe9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1d6cfe9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1d6cfe94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1d6cfe94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1d6cfe9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1d6cfe9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 précision (accuracy) : Cet indicateur nous indique le pourcentage de prédictions correctes que notre modèle a réalisé sur l'ensemble de données de test. Plus la précision est élevée, meilleur est notre modèle.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 sensibilité (recall) : La sensibilité mesure la proportion de vrais positifs parmi tous les cas positifs réels. En d'autres termes, il mesure la capacité de notre modèle à identifier les cas positifs.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 courbe ROC (ROC curve) : La courbe ROC est une représentation graphique de la performance de notre modèle en fonction de différents seuils de classification. Elle trace la sensibilité en fonction de la spécificité pour chaque seuil de classification possible.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fr" sz="1200">
                <a:solidFill>
                  <a:srgbClr val="374151"/>
                </a:solidFill>
                <a:latin typeface="Roboto"/>
                <a:ea typeface="Roboto"/>
                <a:cs typeface="Roboto"/>
                <a:sym typeface="Roboto"/>
              </a:rPr>
              <a:t>L'aire sous la courbe ROC (AUC) : L'aire sous la courbe ROC mesure la qualité globale de notre modèle. Plus l'AUC est proche de 1, meilleur est notre modèle.</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16613f80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16613f80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1d6cfe94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1d6cfe94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1d6cfe9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1d6cfe9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a2ee0cc1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0a2ee0cc1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16613f80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16613f80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16613f80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16613f8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16613f80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16613f80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16613f80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16613f80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16613f80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16613f80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6 variables = 6 </a:t>
            </a:r>
            <a:r>
              <a:rPr lang="fr"/>
              <a:t>dimensions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16613f80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16613f80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 Id="rId10"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37.png"/><Relationship Id="rId7" Type="http://schemas.openxmlformats.org/officeDocument/2006/relationships/image" Target="../media/image12.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2.gif"/><Relationship Id="rId5" Type="http://schemas.openxmlformats.org/officeDocument/2006/relationships/image" Target="../media/image2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blip>
          <a:stretch>
            <a:fillRect/>
          </a:stretch>
        </p:blipFill>
        <p:spPr>
          <a:xfrm>
            <a:off x="2266588" y="1503575"/>
            <a:ext cx="4610824" cy="2136350"/>
          </a:xfrm>
          <a:prstGeom prst="rect">
            <a:avLst/>
          </a:prstGeom>
          <a:noFill/>
          <a:ln>
            <a:noFill/>
          </a:ln>
        </p:spPr>
      </p:pic>
      <p:sp>
        <p:nvSpPr>
          <p:cNvPr id="129" name="Google Shape;129;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Enrichissement des données</a:t>
            </a:r>
            <a:endParaRPr/>
          </a:p>
          <a:p>
            <a:pPr indent="0" lvl="0" marL="0" rtl="0" algn="l">
              <a:spcBef>
                <a:spcPts val="0"/>
              </a:spcBef>
              <a:spcAft>
                <a:spcPts val="0"/>
              </a:spcAft>
              <a:buNone/>
            </a:pPr>
            <a:r>
              <a:rPr lang="fr" sz="1500"/>
              <a:t>Régression linéaire multiple (Evaluation / Visualisation)</a:t>
            </a:r>
            <a:endParaRPr sz="1500"/>
          </a:p>
        </p:txBody>
      </p:sp>
      <p:sp>
        <p:nvSpPr>
          <p:cNvPr id="244" name="Google Shape;244;p22"/>
          <p:cNvSpPr txBox="1"/>
          <p:nvPr>
            <p:ph idx="1" type="body"/>
          </p:nvPr>
        </p:nvSpPr>
        <p:spPr>
          <a:xfrm>
            <a:off x="660450" y="1656975"/>
            <a:ext cx="4088700" cy="29718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Char char="-"/>
            </a:pPr>
            <a:r>
              <a:rPr lang="fr" sz="1500">
                <a:solidFill>
                  <a:srgbClr val="374151"/>
                </a:solidFill>
                <a:highlight>
                  <a:schemeClr val="dk1"/>
                </a:highlight>
              </a:rPr>
              <a:t>Coefficient</a:t>
            </a:r>
            <a:r>
              <a:rPr lang="fr" sz="1500">
                <a:solidFill>
                  <a:srgbClr val="374151"/>
                </a:solidFill>
                <a:highlight>
                  <a:schemeClr val="dk1"/>
                </a:highlight>
              </a:rPr>
              <a:t> de détermination (R²) : 0,47</a:t>
            </a:r>
            <a:endParaRPr sz="1500">
              <a:solidFill>
                <a:srgbClr val="374151"/>
              </a:solidFill>
              <a:highlight>
                <a:schemeClr val="dk1"/>
              </a:highlight>
            </a:endParaRPr>
          </a:p>
          <a:p>
            <a:pPr indent="-323850" lvl="0" marL="457200" rtl="0" algn="l">
              <a:spcBef>
                <a:spcPts val="0"/>
              </a:spcBef>
              <a:spcAft>
                <a:spcPts val="0"/>
              </a:spcAft>
              <a:buClr>
                <a:srgbClr val="374151"/>
              </a:buClr>
              <a:buSzPts val="1500"/>
              <a:buChar char="-"/>
            </a:pPr>
            <a:r>
              <a:rPr lang="fr" sz="1500">
                <a:solidFill>
                  <a:srgbClr val="374151"/>
                </a:solidFill>
                <a:highlight>
                  <a:schemeClr val="dk1"/>
                </a:highlight>
              </a:rPr>
              <a:t>Test de normalité des résidus : </a:t>
            </a:r>
            <a:r>
              <a:rPr lang="fr" sz="1400">
                <a:solidFill>
                  <a:srgbClr val="374151"/>
                </a:solidFill>
                <a:highlight>
                  <a:schemeClr val="dk1"/>
                </a:highlight>
              </a:rPr>
              <a:t>p-value &lt; 0,05</a:t>
            </a:r>
            <a:endParaRPr sz="1400">
              <a:solidFill>
                <a:srgbClr val="374151"/>
              </a:solidFill>
              <a:highlight>
                <a:schemeClr val="dk1"/>
              </a:highlight>
            </a:endParaRPr>
          </a:p>
          <a:p>
            <a:pPr indent="-323850" lvl="0" marL="457200" rtl="0" algn="l">
              <a:spcBef>
                <a:spcPts val="0"/>
              </a:spcBef>
              <a:spcAft>
                <a:spcPts val="0"/>
              </a:spcAft>
              <a:buClr>
                <a:srgbClr val="374151"/>
              </a:buClr>
              <a:buSzPts val="1500"/>
              <a:buChar char="-"/>
            </a:pPr>
            <a:r>
              <a:rPr lang="fr" sz="1500">
                <a:solidFill>
                  <a:srgbClr val="374151"/>
                </a:solidFill>
                <a:highlight>
                  <a:schemeClr val="dk1"/>
                </a:highlight>
              </a:rPr>
              <a:t>Test d’homoscédasticité : </a:t>
            </a:r>
            <a:r>
              <a:rPr lang="fr" sz="1400">
                <a:solidFill>
                  <a:srgbClr val="374151"/>
                </a:solidFill>
                <a:highlight>
                  <a:schemeClr val="dk1"/>
                </a:highlight>
              </a:rPr>
              <a:t>p-value &lt; 0,05</a:t>
            </a:r>
            <a:endParaRPr sz="1500">
              <a:solidFill>
                <a:srgbClr val="374151"/>
              </a:solidFill>
              <a:highlight>
                <a:schemeClr val="dk1"/>
              </a:highlight>
            </a:endParaRPr>
          </a:p>
          <a:p>
            <a:pPr indent="-323850" lvl="0" marL="457200" rtl="0" algn="l">
              <a:spcBef>
                <a:spcPts val="0"/>
              </a:spcBef>
              <a:spcAft>
                <a:spcPts val="0"/>
              </a:spcAft>
              <a:buClr>
                <a:srgbClr val="374151"/>
              </a:buClr>
              <a:buSzPts val="1500"/>
              <a:buChar char="-"/>
            </a:pPr>
            <a:r>
              <a:rPr lang="fr" sz="1500">
                <a:solidFill>
                  <a:srgbClr val="374151"/>
                </a:solidFill>
                <a:highlight>
                  <a:schemeClr val="dk1"/>
                </a:highlight>
              </a:rPr>
              <a:t>Erreur quadratique moyenne (RMSE) : 0,47</a:t>
            </a:r>
            <a:endParaRPr sz="1500">
              <a:solidFill>
                <a:srgbClr val="374151"/>
              </a:solidFill>
              <a:highlight>
                <a:schemeClr val="dk1"/>
              </a:highlight>
            </a:endParaRPr>
          </a:p>
          <a:p>
            <a:pPr indent="-323850" lvl="0" marL="457200" rtl="0" algn="l">
              <a:spcBef>
                <a:spcPts val="0"/>
              </a:spcBef>
              <a:spcAft>
                <a:spcPts val="0"/>
              </a:spcAft>
              <a:buClr>
                <a:srgbClr val="374151"/>
              </a:buClr>
              <a:buSzPts val="1500"/>
              <a:buChar char="-"/>
            </a:pPr>
            <a:r>
              <a:rPr lang="fr" sz="1500">
                <a:solidFill>
                  <a:srgbClr val="374151"/>
                </a:solidFill>
                <a:highlight>
                  <a:schemeClr val="dk1"/>
                </a:highlight>
              </a:rPr>
              <a:t>Coefficients de corrélation </a:t>
            </a:r>
            <a:r>
              <a:rPr lang="fr" sz="1500">
                <a:solidFill>
                  <a:srgbClr val="374151"/>
                </a:solidFill>
                <a:highlight>
                  <a:schemeClr val="dk1"/>
                </a:highlight>
              </a:rPr>
              <a:t>(r)</a:t>
            </a:r>
            <a:r>
              <a:rPr lang="fr" sz="1500">
                <a:solidFill>
                  <a:srgbClr val="374151"/>
                </a:solidFill>
                <a:highlight>
                  <a:schemeClr val="dk1"/>
                </a:highlight>
              </a:rPr>
              <a:t> :</a:t>
            </a:r>
            <a:endParaRPr sz="1500">
              <a:solidFill>
                <a:srgbClr val="374151"/>
              </a:solidFill>
              <a:highlight>
                <a:schemeClr val="dk1"/>
              </a:highlight>
            </a:endParaRPr>
          </a:p>
          <a:p>
            <a:pPr indent="-304800" lvl="1" marL="914400" rtl="0" algn="l">
              <a:spcBef>
                <a:spcPts val="0"/>
              </a:spcBef>
              <a:spcAft>
                <a:spcPts val="0"/>
              </a:spcAft>
              <a:buClr>
                <a:srgbClr val="374151"/>
              </a:buClr>
              <a:buSzPts val="1200"/>
              <a:buChar char="-"/>
            </a:pPr>
            <a:r>
              <a:rPr lang="fr" sz="1200">
                <a:solidFill>
                  <a:srgbClr val="374151"/>
                </a:solidFill>
                <a:highlight>
                  <a:schemeClr val="dk1"/>
                </a:highlight>
              </a:rPr>
              <a:t>diagonal : -0,11</a:t>
            </a:r>
            <a:endParaRPr sz="1200">
              <a:solidFill>
                <a:srgbClr val="374151"/>
              </a:solidFill>
              <a:highlight>
                <a:schemeClr val="dk1"/>
              </a:highlight>
            </a:endParaRPr>
          </a:p>
          <a:p>
            <a:pPr indent="-304800" lvl="1" marL="914400" rtl="0" algn="l">
              <a:spcBef>
                <a:spcPts val="0"/>
              </a:spcBef>
              <a:spcAft>
                <a:spcPts val="0"/>
              </a:spcAft>
              <a:buClr>
                <a:srgbClr val="374151"/>
              </a:buClr>
              <a:buSzPts val="1200"/>
              <a:buChar char="-"/>
            </a:pPr>
            <a:r>
              <a:rPr lang="fr" sz="1200">
                <a:solidFill>
                  <a:srgbClr val="374151"/>
                </a:solidFill>
                <a:highlight>
                  <a:schemeClr val="dk1"/>
                </a:highlight>
              </a:rPr>
              <a:t>height_left : 0,18</a:t>
            </a:r>
            <a:endParaRPr sz="1200">
              <a:solidFill>
                <a:srgbClr val="374151"/>
              </a:solidFill>
              <a:highlight>
                <a:schemeClr val="dk1"/>
              </a:highlight>
            </a:endParaRPr>
          </a:p>
          <a:p>
            <a:pPr indent="-304800" lvl="1" marL="914400" rtl="0" algn="l">
              <a:spcBef>
                <a:spcPts val="0"/>
              </a:spcBef>
              <a:spcAft>
                <a:spcPts val="0"/>
              </a:spcAft>
              <a:buClr>
                <a:srgbClr val="374151"/>
              </a:buClr>
              <a:buSzPts val="1200"/>
              <a:buChar char="-"/>
            </a:pPr>
            <a:r>
              <a:rPr lang="fr" sz="1200">
                <a:solidFill>
                  <a:srgbClr val="374151"/>
                </a:solidFill>
                <a:highlight>
                  <a:schemeClr val="dk1"/>
                </a:highlight>
              </a:rPr>
              <a:t>margin_up : 0,25</a:t>
            </a:r>
            <a:endParaRPr sz="1200">
              <a:solidFill>
                <a:srgbClr val="374151"/>
              </a:solidFill>
              <a:highlight>
                <a:schemeClr val="dk1"/>
              </a:highlight>
            </a:endParaRPr>
          </a:p>
          <a:p>
            <a:pPr indent="-304800" lvl="1" marL="914400" rtl="0" algn="l">
              <a:spcBef>
                <a:spcPts val="0"/>
              </a:spcBef>
              <a:spcAft>
                <a:spcPts val="0"/>
              </a:spcAft>
              <a:buClr>
                <a:srgbClr val="374151"/>
              </a:buClr>
              <a:buSzPts val="1200"/>
              <a:buChar char="-"/>
            </a:pPr>
            <a:r>
              <a:rPr lang="fr" sz="1200">
                <a:solidFill>
                  <a:srgbClr val="374151"/>
                </a:solidFill>
                <a:highlight>
                  <a:schemeClr val="dk1"/>
                </a:highlight>
              </a:rPr>
              <a:t>height_right : 0,25</a:t>
            </a:r>
            <a:endParaRPr sz="1200">
              <a:solidFill>
                <a:srgbClr val="374151"/>
              </a:solidFill>
              <a:highlight>
                <a:schemeClr val="dk1"/>
              </a:highlight>
            </a:endParaRPr>
          </a:p>
          <a:p>
            <a:pPr indent="-304800" lvl="1" marL="914400" rtl="0" algn="l">
              <a:spcBef>
                <a:spcPts val="0"/>
              </a:spcBef>
              <a:spcAft>
                <a:spcPts val="0"/>
              </a:spcAft>
              <a:buClr>
                <a:srgbClr val="374151"/>
              </a:buClr>
              <a:buSzPts val="1200"/>
              <a:buChar char="-"/>
            </a:pPr>
            <a:r>
              <a:rPr lang="fr" sz="1200">
                <a:solidFill>
                  <a:srgbClr val="374151"/>
                </a:solidFill>
                <a:highlight>
                  <a:schemeClr val="dk1"/>
                </a:highlight>
              </a:rPr>
              <a:t>length : -0,40</a:t>
            </a:r>
            <a:endParaRPr sz="1200">
              <a:solidFill>
                <a:srgbClr val="374151"/>
              </a:solidFill>
              <a:highlight>
                <a:schemeClr val="dk1"/>
              </a:highlight>
            </a:endParaRPr>
          </a:p>
        </p:txBody>
      </p:sp>
      <p:pic>
        <p:nvPicPr>
          <p:cNvPr id="245" name="Google Shape;245;p22"/>
          <p:cNvPicPr preferRelativeResize="0"/>
          <p:nvPr/>
        </p:nvPicPr>
        <p:blipFill>
          <a:blip r:embed="rId3">
            <a:alphaModFix/>
          </a:blip>
          <a:stretch>
            <a:fillRect/>
          </a:stretch>
        </p:blipFill>
        <p:spPr>
          <a:xfrm>
            <a:off x="5118150" y="1395025"/>
            <a:ext cx="3769674" cy="3495700"/>
          </a:xfrm>
          <a:prstGeom prst="rect">
            <a:avLst/>
          </a:prstGeom>
          <a:noFill/>
          <a:ln>
            <a:noFill/>
          </a:ln>
        </p:spPr>
      </p:pic>
      <p:sp>
        <p:nvSpPr>
          <p:cNvPr id="246" name="Google Shape;246;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a:t>Analyse descriptive des données</a:t>
            </a:r>
            <a:endParaRPr b="1"/>
          </a:p>
        </p:txBody>
      </p:sp>
      <p:sp>
        <p:nvSpPr>
          <p:cNvPr id="252" name="Google Shape;252;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Analyse descriptive</a:t>
            </a:r>
            <a:r>
              <a:rPr lang="fr" sz="3000"/>
              <a:t> des données</a:t>
            </a:r>
            <a:endParaRPr sz="3000"/>
          </a:p>
        </p:txBody>
      </p:sp>
      <p:sp>
        <p:nvSpPr>
          <p:cNvPr id="258" name="Google Shape;258;p24"/>
          <p:cNvSpPr txBox="1"/>
          <p:nvPr>
            <p:ph idx="1" type="body"/>
          </p:nvPr>
        </p:nvSpPr>
        <p:spPr>
          <a:xfrm>
            <a:off x="5515950" y="1847775"/>
            <a:ext cx="2560500" cy="2448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1500"/>
              <a:t>- 1500 billets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a:t>- 500 faux billets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fr" sz="1500"/>
              <a:t>- 1000 vrais billets</a:t>
            </a:r>
            <a:endParaRPr sz="1500"/>
          </a:p>
          <a:p>
            <a:pPr indent="0" lvl="0" marL="0" rtl="0" algn="l">
              <a:spcBef>
                <a:spcPts val="0"/>
              </a:spcBef>
              <a:spcAft>
                <a:spcPts val="0"/>
              </a:spcAft>
              <a:buNone/>
            </a:pPr>
            <a:r>
              <a:t/>
            </a:r>
            <a:endParaRPr/>
          </a:p>
        </p:txBody>
      </p:sp>
      <p:pic>
        <p:nvPicPr>
          <p:cNvPr id="259" name="Google Shape;259;p24"/>
          <p:cNvPicPr preferRelativeResize="0"/>
          <p:nvPr/>
        </p:nvPicPr>
        <p:blipFill>
          <a:blip r:embed="rId3">
            <a:alphaModFix/>
          </a:blip>
          <a:stretch>
            <a:fillRect/>
          </a:stretch>
        </p:blipFill>
        <p:spPr>
          <a:xfrm>
            <a:off x="757070" y="1704820"/>
            <a:ext cx="4255850" cy="2733900"/>
          </a:xfrm>
          <a:prstGeom prst="rect">
            <a:avLst/>
          </a:prstGeom>
          <a:noFill/>
          <a:ln>
            <a:noFill/>
          </a:ln>
        </p:spPr>
      </p:pic>
      <p:sp>
        <p:nvSpPr>
          <p:cNvPr id="260" name="Google Shape;260;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Analyse descriptive des données</a:t>
            </a:r>
            <a:endParaRPr sz="1500"/>
          </a:p>
        </p:txBody>
      </p:sp>
      <p:sp>
        <p:nvSpPr>
          <p:cNvPr id="266" name="Google Shape;266;p25"/>
          <p:cNvSpPr txBox="1"/>
          <p:nvPr>
            <p:ph idx="1" type="body"/>
          </p:nvPr>
        </p:nvSpPr>
        <p:spPr>
          <a:xfrm>
            <a:off x="668950" y="1776539"/>
            <a:ext cx="4088700" cy="2732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fr" sz="1500">
                <a:solidFill>
                  <a:srgbClr val="374151"/>
                </a:solidFill>
                <a:highlight>
                  <a:schemeClr val="dk1"/>
                </a:highlight>
              </a:rPr>
              <a:t>- </a:t>
            </a:r>
            <a:r>
              <a:rPr lang="fr" sz="1500">
                <a:solidFill>
                  <a:srgbClr val="374151"/>
                </a:solidFill>
                <a:highlight>
                  <a:schemeClr val="dk1"/>
                </a:highlight>
              </a:rPr>
              <a:t>Variables </a:t>
            </a:r>
            <a:r>
              <a:rPr lang="fr" sz="1500">
                <a:solidFill>
                  <a:srgbClr val="374151"/>
                </a:solidFill>
                <a:highlight>
                  <a:schemeClr val="dk1"/>
                </a:highlight>
              </a:rPr>
              <a:t>corrélées</a:t>
            </a:r>
            <a:r>
              <a:rPr lang="fr" sz="1500">
                <a:solidFill>
                  <a:srgbClr val="374151"/>
                </a:solidFill>
                <a:highlight>
                  <a:schemeClr val="dk1"/>
                </a:highlight>
              </a:rPr>
              <a:t> à ‘is_genuine’:</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length : 0,85</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margin_low : 0,78</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margin_up : 0,61</a:t>
            </a:r>
            <a:endParaRPr sz="1500">
              <a:solidFill>
                <a:srgbClr val="374151"/>
              </a:solidFill>
              <a:highlight>
                <a:schemeClr val="dk1"/>
              </a:highlight>
            </a:endParaRPr>
          </a:p>
          <a:p>
            <a:pPr indent="0" lvl="0" marL="0" rtl="0" algn="l">
              <a:lnSpc>
                <a:spcPct val="100000"/>
              </a:lnSpc>
              <a:spcBef>
                <a:spcPts val="0"/>
              </a:spcBef>
              <a:spcAft>
                <a:spcPts val="0"/>
              </a:spcAft>
              <a:buNone/>
            </a:pPr>
            <a:r>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Variable à forte corrélation avec les autres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length</a:t>
            </a:r>
            <a:endParaRPr sz="1500">
              <a:solidFill>
                <a:srgbClr val="374151"/>
              </a:solidFill>
              <a:highlight>
                <a:schemeClr val="dk1"/>
              </a:highlight>
            </a:endParaRPr>
          </a:p>
          <a:p>
            <a:pPr indent="0" lvl="0" marL="0" rtl="0" algn="l">
              <a:lnSpc>
                <a:spcPct val="100000"/>
              </a:lnSpc>
              <a:spcBef>
                <a:spcPts val="0"/>
              </a:spcBef>
              <a:spcAft>
                <a:spcPts val="0"/>
              </a:spcAft>
              <a:buNone/>
            </a:pPr>
            <a:r>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Variable à faible corrélation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diagonal</a:t>
            </a:r>
            <a:endParaRPr sz="1500">
              <a:solidFill>
                <a:srgbClr val="374151"/>
              </a:solidFill>
              <a:highlight>
                <a:schemeClr val="dk1"/>
              </a:highlight>
            </a:endParaRPr>
          </a:p>
        </p:txBody>
      </p:sp>
      <p:pic>
        <p:nvPicPr>
          <p:cNvPr id="267" name="Google Shape;267;p25"/>
          <p:cNvPicPr preferRelativeResize="0"/>
          <p:nvPr/>
        </p:nvPicPr>
        <p:blipFill>
          <a:blip r:embed="rId3">
            <a:alphaModFix/>
          </a:blip>
          <a:stretch>
            <a:fillRect/>
          </a:stretch>
        </p:blipFill>
        <p:spPr>
          <a:xfrm>
            <a:off x="5149475" y="1776588"/>
            <a:ext cx="3414801" cy="2732580"/>
          </a:xfrm>
          <a:prstGeom prst="rect">
            <a:avLst/>
          </a:prstGeom>
          <a:noFill/>
          <a:ln>
            <a:noFill/>
          </a:ln>
        </p:spPr>
      </p:pic>
      <p:sp>
        <p:nvSpPr>
          <p:cNvPr id="268" name="Google Shape;268;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Analyse descriptive des données</a:t>
            </a:r>
            <a:endParaRPr sz="3000"/>
          </a:p>
        </p:txBody>
      </p:sp>
      <p:pic>
        <p:nvPicPr>
          <p:cNvPr id="274" name="Google Shape;274;p26"/>
          <p:cNvPicPr preferRelativeResize="0"/>
          <p:nvPr/>
        </p:nvPicPr>
        <p:blipFill>
          <a:blip r:embed="rId3">
            <a:alphaModFix/>
          </a:blip>
          <a:stretch>
            <a:fillRect/>
          </a:stretch>
        </p:blipFill>
        <p:spPr>
          <a:xfrm>
            <a:off x="649000" y="1323925"/>
            <a:ext cx="3504721" cy="3495700"/>
          </a:xfrm>
          <a:prstGeom prst="rect">
            <a:avLst/>
          </a:prstGeom>
          <a:noFill/>
          <a:ln>
            <a:noFill/>
          </a:ln>
        </p:spPr>
      </p:pic>
      <p:sp>
        <p:nvSpPr>
          <p:cNvPr id="275" name="Google Shape;275;p26"/>
          <p:cNvSpPr txBox="1"/>
          <p:nvPr>
            <p:ph idx="1" type="body"/>
          </p:nvPr>
        </p:nvSpPr>
        <p:spPr>
          <a:xfrm>
            <a:off x="4810350" y="1705414"/>
            <a:ext cx="4088700" cy="2732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fr" sz="1500">
                <a:solidFill>
                  <a:srgbClr val="374151"/>
                </a:solidFill>
                <a:highlight>
                  <a:schemeClr val="dk1"/>
                </a:highlight>
              </a:rPr>
              <a:t>- Variables distinguant le mieux les 2 groupes :</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length</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margin_low </a:t>
            </a:r>
            <a:endParaRPr sz="1500">
              <a:solidFill>
                <a:srgbClr val="374151"/>
              </a:solidFill>
              <a:highlight>
                <a:schemeClr val="dk1"/>
              </a:highlight>
            </a:endParaRPr>
          </a:p>
          <a:p>
            <a:pPr indent="0" lvl="0" marL="0" rtl="0" algn="l">
              <a:lnSpc>
                <a:spcPct val="100000"/>
              </a:lnSpc>
              <a:spcBef>
                <a:spcPts val="0"/>
              </a:spcBef>
              <a:spcAft>
                <a:spcPts val="0"/>
              </a:spcAft>
              <a:buNone/>
            </a:pPr>
            <a:r>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Variable </a:t>
            </a:r>
            <a:r>
              <a:rPr lang="fr" sz="1500">
                <a:solidFill>
                  <a:srgbClr val="374151"/>
                </a:solidFill>
                <a:highlight>
                  <a:schemeClr val="dk1"/>
                </a:highlight>
              </a:rPr>
              <a:t>distinguant le moins les 2 groupes :</a:t>
            </a:r>
            <a:r>
              <a:rPr lang="fr" sz="1500">
                <a:solidFill>
                  <a:srgbClr val="374151"/>
                </a:solidFill>
                <a:highlight>
                  <a:schemeClr val="dk1"/>
                </a:highlight>
              </a:rPr>
              <a:t>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diagonal</a:t>
            </a:r>
            <a:endParaRPr sz="1500">
              <a:solidFill>
                <a:srgbClr val="374151"/>
              </a:solidFill>
              <a:highlight>
                <a:schemeClr val="dk1"/>
              </a:highlight>
            </a:endParaRPr>
          </a:p>
        </p:txBody>
      </p:sp>
      <p:sp>
        <p:nvSpPr>
          <p:cNvPr id="276" name="Google Shape;276;p26"/>
          <p:cNvSpPr txBox="1"/>
          <p:nvPr/>
        </p:nvSpPr>
        <p:spPr>
          <a:xfrm>
            <a:off x="5122950" y="1587425"/>
            <a:ext cx="346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FF9900"/>
                </a:solidFill>
                <a:latin typeface="Calibri"/>
                <a:ea typeface="Calibri"/>
                <a:cs typeface="Calibri"/>
                <a:sym typeface="Calibri"/>
              </a:rPr>
              <a:t>Vrais billets</a:t>
            </a:r>
            <a:r>
              <a:rPr lang="fr">
                <a:latin typeface="Calibri"/>
                <a:ea typeface="Calibri"/>
                <a:cs typeface="Calibri"/>
                <a:sym typeface="Calibri"/>
              </a:rPr>
              <a:t> / </a:t>
            </a:r>
            <a:r>
              <a:rPr b="1" lang="fr">
                <a:solidFill>
                  <a:srgbClr val="1155CC"/>
                </a:solidFill>
                <a:latin typeface="Calibri"/>
                <a:ea typeface="Calibri"/>
                <a:cs typeface="Calibri"/>
                <a:sym typeface="Calibri"/>
              </a:rPr>
              <a:t>Faux billets</a:t>
            </a:r>
            <a:endParaRPr b="1">
              <a:solidFill>
                <a:srgbClr val="1155CC"/>
              </a:solidFill>
              <a:latin typeface="Calibri"/>
              <a:ea typeface="Calibri"/>
              <a:cs typeface="Calibri"/>
              <a:sym typeface="Calibri"/>
            </a:endParaRPr>
          </a:p>
        </p:txBody>
      </p:sp>
      <p:sp>
        <p:nvSpPr>
          <p:cNvPr id="277" name="Google Shape;277;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Analyse descriptive des données</a:t>
            </a:r>
            <a:endParaRPr sz="1500"/>
          </a:p>
        </p:txBody>
      </p:sp>
      <p:sp>
        <p:nvSpPr>
          <p:cNvPr id="283" name="Google Shape;283;p27"/>
          <p:cNvSpPr txBox="1"/>
          <p:nvPr>
            <p:ph idx="1" type="body"/>
          </p:nvPr>
        </p:nvSpPr>
        <p:spPr>
          <a:xfrm>
            <a:off x="686700" y="1342996"/>
            <a:ext cx="4088700" cy="1736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fr" sz="1500">
                <a:solidFill>
                  <a:srgbClr val="374151"/>
                </a:solidFill>
                <a:highlight>
                  <a:schemeClr val="dk1"/>
                </a:highlight>
              </a:rPr>
              <a:t>- </a:t>
            </a:r>
            <a:r>
              <a:rPr lang="fr" sz="1500">
                <a:solidFill>
                  <a:srgbClr val="374151"/>
                </a:solidFill>
                <a:highlight>
                  <a:schemeClr val="dk1"/>
                </a:highlight>
              </a:rPr>
              <a:t>Variables distinguant le mieux les 2 groupes :</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length</a:t>
            </a:r>
            <a:endParaRPr sz="1500">
              <a:solidFill>
                <a:srgbClr val="374151"/>
              </a:solidFill>
              <a:highlight>
                <a:schemeClr val="dk1"/>
              </a:highlight>
            </a:endParaRPr>
          </a:p>
          <a:p>
            <a:pPr indent="457200" lvl="0" marL="0" rtl="0" algn="l">
              <a:lnSpc>
                <a:spcPct val="100000"/>
              </a:lnSpc>
              <a:spcBef>
                <a:spcPts val="0"/>
              </a:spcBef>
              <a:spcAft>
                <a:spcPts val="0"/>
              </a:spcAft>
              <a:buNone/>
            </a:pPr>
            <a:r>
              <a:rPr lang="fr" sz="1500">
                <a:solidFill>
                  <a:srgbClr val="374151"/>
                </a:solidFill>
                <a:highlight>
                  <a:schemeClr val="dk1"/>
                </a:highlight>
              </a:rPr>
              <a:t>margin_low </a:t>
            </a:r>
            <a:endParaRPr sz="1500">
              <a:solidFill>
                <a:srgbClr val="374151"/>
              </a:solidFill>
              <a:highlight>
                <a:schemeClr val="dk1"/>
              </a:highlight>
            </a:endParaRPr>
          </a:p>
          <a:p>
            <a:pPr indent="0" lvl="0" marL="0" rtl="0" algn="l">
              <a:lnSpc>
                <a:spcPct val="100000"/>
              </a:lnSpc>
              <a:spcBef>
                <a:spcPts val="0"/>
              </a:spcBef>
              <a:spcAft>
                <a:spcPts val="0"/>
              </a:spcAft>
              <a:buNone/>
            </a:pPr>
            <a:r>
              <a:t/>
            </a:r>
            <a:endParaRPr sz="1500">
              <a:solidFill>
                <a:srgbClr val="374151"/>
              </a:solidFill>
              <a:highlight>
                <a:schemeClr val="dk1"/>
              </a:highlight>
            </a:endParaRPr>
          </a:p>
        </p:txBody>
      </p:sp>
      <p:pic>
        <p:nvPicPr>
          <p:cNvPr id="284" name="Google Shape;284;p27"/>
          <p:cNvPicPr preferRelativeResize="0"/>
          <p:nvPr/>
        </p:nvPicPr>
        <p:blipFill>
          <a:blip r:embed="rId3">
            <a:alphaModFix/>
          </a:blip>
          <a:stretch>
            <a:fillRect/>
          </a:stretch>
        </p:blipFill>
        <p:spPr>
          <a:xfrm>
            <a:off x="4950325" y="1343013"/>
            <a:ext cx="3414800" cy="1736682"/>
          </a:xfrm>
          <a:prstGeom prst="rect">
            <a:avLst/>
          </a:prstGeom>
          <a:noFill/>
          <a:ln>
            <a:noFill/>
          </a:ln>
        </p:spPr>
      </p:pic>
      <p:pic>
        <p:nvPicPr>
          <p:cNvPr id="285" name="Google Shape;285;p27"/>
          <p:cNvPicPr preferRelativeResize="0"/>
          <p:nvPr/>
        </p:nvPicPr>
        <p:blipFill>
          <a:blip r:embed="rId4">
            <a:alphaModFix/>
          </a:blip>
          <a:stretch>
            <a:fillRect/>
          </a:stretch>
        </p:blipFill>
        <p:spPr>
          <a:xfrm>
            <a:off x="4990588" y="3079688"/>
            <a:ext cx="3334265" cy="1736675"/>
          </a:xfrm>
          <a:prstGeom prst="rect">
            <a:avLst/>
          </a:prstGeom>
          <a:noFill/>
          <a:ln>
            <a:noFill/>
          </a:ln>
        </p:spPr>
      </p:pic>
      <p:pic>
        <p:nvPicPr>
          <p:cNvPr id="286" name="Google Shape;286;p27"/>
          <p:cNvPicPr preferRelativeResize="0"/>
          <p:nvPr/>
        </p:nvPicPr>
        <p:blipFill>
          <a:blip r:embed="rId5">
            <a:alphaModFix/>
          </a:blip>
          <a:stretch>
            <a:fillRect/>
          </a:stretch>
        </p:blipFill>
        <p:spPr>
          <a:xfrm>
            <a:off x="1024500" y="3068521"/>
            <a:ext cx="3413096" cy="1759004"/>
          </a:xfrm>
          <a:prstGeom prst="rect">
            <a:avLst/>
          </a:prstGeom>
          <a:noFill/>
          <a:ln>
            <a:noFill/>
          </a:ln>
        </p:spPr>
      </p:pic>
      <p:sp>
        <p:nvSpPr>
          <p:cNvPr id="287" name="Google Shape;287;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Analyse descriptive des données</a:t>
            </a:r>
            <a:endParaRPr sz="3000"/>
          </a:p>
          <a:p>
            <a:pPr indent="0" lvl="0" marL="0" rtl="0" algn="l">
              <a:spcBef>
                <a:spcPts val="0"/>
              </a:spcBef>
              <a:spcAft>
                <a:spcPts val="0"/>
              </a:spcAft>
              <a:buNone/>
            </a:pPr>
            <a:r>
              <a:rPr lang="fr" sz="1500"/>
              <a:t>Analyse en Composantes Principales</a:t>
            </a:r>
            <a:endParaRPr sz="1500"/>
          </a:p>
        </p:txBody>
      </p:sp>
      <p:pic>
        <p:nvPicPr>
          <p:cNvPr id="293" name="Google Shape;293;p28"/>
          <p:cNvPicPr preferRelativeResize="0"/>
          <p:nvPr/>
        </p:nvPicPr>
        <p:blipFill>
          <a:blip r:embed="rId3">
            <a:alphaModFix/>
          </a:blip>
          <a:stretch>
            <a:fillRect/>
          </a:stretch>
        </p:blipFill>
        <p:spPr>
          <a:xfrm>
            <a:off x="863500" y="1958588"/>
            <a:ext cx="3173126" cy="2638476"/>
          </a:xfrm>
          <a:prstGeom prst="rect">
            <a:avLst/>
          </a:prstGeom>
          <a:noFill/>
          <a:ln>
            <a:noFill/>
          </a:ln>
        </p:spPr>
      </p:pic>
      <p:pic>
        <p:nvPicPr>
          <p:cNvPr id="294" name="Google Shape;294;p28"/>
          <p:cNvPicPr preferRelativeResize="0"/>
          <p:nvPr/>
        </p:nvPicPr>
        <p:blipFill>
          <a:blip r:embed="rId4">
            <a:alphaModFix/>
          </a:blip>
          <a:stretch>
            <a:fillRect/>
          </a:stretch>
        </p:blipFill>
        <p:spPr>
          <a:xfrm>
            <a:off x="4472800" y="1717100"/>
            <a:ext cx="4180176" cy="3121475"/>
          </a:xfrm>
          <a:prstGeom prst="rect">
            <a:avLst/>
          </a:prstGeom>
          <a:noFill/>
          <a:ln>
            <a:noFill/>
          </a:ln>
        </p:spPr>
      </p:pic>
      <p:sp>
        <p:nvSpPr>
          <p:cNvPr id="295" name="Google Shape;295;p28"/>
          <p:cNvSpPr txBox="1"/>
          <p:nvPr/>
        </p:nvSpPr>
        <p:spPr>
          <a:xfrm>
            <a:off x="1217363" y="1450700"/>
            <a:ext cx="2465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Normalisation des données</a:t>
            </a:r>
            <a:endParaRPr>
              <a:latin typeface="Calibri"/>
              <a:ea typeface="Calibri"/>
              <a:cs typeface="Calibri"/>
              <a:sym typeface="Calibri"/>
            </a:endParaRPr>
          </a:p>
        </p:txBody>
      </p:sp>
      <p:sp>
        <p:nvSpPr>
          <p:cNvPr id="296" name="Google Shape;296;p28"/>
          <p:cNvSpPr txBox="1"/>
          <p:nvPr/>
        </p:nvSpPr>
        <p:spPr>
          <a:xfrm>
            <a:off x="5330175" y="1274975"/>
            <a:ext cx="2465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Variance </a:t>
            </a:r>
            <a:r>
              <a:rPr lang="fr">
                <a:latin typeface="Calibri"/>
                <a:ea typeface="Calibri"/>
                <a:cs typeface="Calibri"/>
                <a:sym typeface="Calibri"/>
              </a:rPr>
              <a:t>expliquée</a:t>
            </a:r>
            <a:r>
              <a:rPr lang="fr">
                <a:latin typeface="Calibri"/>
                <a:ea typeface="Calibri"/>
                <a:cs typeface="Calibri"/>
                <a:sym typeface="Calibri"/>
              </a:rPr>
              <a:t> : 60,2%</a:t>
            </a:r>
            <a:endParaRPr>
              <a:latin typeface="Calibri"/>
              <a:ea typeface="Calibri"/>
              <a:cs typeface="Calibri"/>
              <a:sym typeface="Calibri"/>
            </a:endParaRPr>
          </a:p>
        </p:txBody>
      </p:sp>
      <p:sp>
        <p:nvSpPr>
          <p:cNvPr id="297" name="Google Shape;297;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Analyse descriptive des données</a:t>
            </a:r>
            <a:endParaRPr/>
          </a:p>
          <a:p>
            <a:pPr indent="0" lvl="0" marL="0" rtl="0" algn="l">
              <a:spcBef>
                <a:spcPts val="0"/>
              </a:spcBef>
              <a:spcAft>
                <a:spcPts val="0"/>
              </a:spcAft>
              <a:buNone/>
            </a:pPr>
            <a:r>
              <a:rPr lang="fr" sz="1500"/>
              <a:t>Analyse en Composantes Principales</a:t>
            </a:r>
            <a:endParaRPr sz="1500"/>
          </a:p>
        </p:txBody>
      </p:sp>
      <p:pic>
        <p:nvPicPr>
          <p:cNvPr id="303" name="Google Shape;303;p29"/>
          <p:cNvPicPr preferRelativeResize="0"/>
          <p:nvPr/>
        </p:nvPicPr>
        <p:blipFill>
          <a:blip r:embed="rId3">
            <a:alphaModFix/>
          </a:blip>
          <a:stretch>
            <a:fillRect/>
          </a:stretch>
        </p:blipFill>
        <p:spPr>
          <a:xfrm>
            <a:off x="255200" y="1401450"/>
            <a:ext cx="4261382" cy="3495700"/>
          </a:xfrm>
          <a:prstGeom prst="rect">
            <a:avLst/>
          </a:prstGeom>
          <a:noFill/>
          <a:ln>
            <a:noFill/>
          </a:ln>
        </p:spPr>
      </p:pic>
      <p:pic>
        <p:nvPicPr>
          <p:cNvPr id="304" name="Google Shape;304;p29"/>
          <p:cNvPicPr preferRelativeResize="0"/>
          <p:nvPr/>
        </p:nvPicPr>
        <p:blipFill>
          <a:blip r:embed="rId4">
            <a:alphaModFix/>
          </a:blip>
          <a:stretch>
            <a:fillRect/>
          </a:stretch>
        </p:blipFill>
        <p:spPr>
          <a:xfrm>
            <a:off x="4516582" y="1416725"/>
            <a:ext cx="4372217" cy="3465138"/>
          </a:xfrm>
          <a:prstGeom prst="rect">
            <a:avLst/>
          </a:prstGeom>
          <a:noFill/>
          <a:ln>
            <a:noFill/>
          </a:ln>
        </p:spPr>
      </p:pic>
      <p:sp>
        <p:nvSpPr>
          <p:cNvPr id="305" name="Google Shape;305;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a:t>Classification supervisée</a:t>
            </a:r>
            <a:endParaRPr b="1"/>
          </a:p>
        </p:txBody>
      </p:sp>
      <p:sp>
        <p:nvSpPr>
          <p:cNvPr id="311" name="Google Shape;311;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Classification supervisée</a:t>
            </a:r>
            <a:endParaRPr sz="3000"/>
          </a:p>
          <a:p>
            <a:pPr indent="0" lvl="0" marL="0" rtl="0" algn="l">
              <a:spcBef>
                <a:spcPts val="0"/>
              </a:spcBef>
              <a:spcAft>
                <a:spcPts val="0"/>
              </a:spcAft>
              <a:buNone/>
            </a:pPr>
            <a:r>
              <a:rPr lang="fr" sz="1500"/>
              <a:t>K-Means </a:t>
            </a:r>
            <a:r>
              <a:rPr lang="fr" sz="1500"/>
              <a:t>(Définition)</a:t>
            </a:r>
            <a:endParaRPr sz="1500"/>
          </a:p>
        </p:txBody>
      </p:sp>
      <p:sp>
        <p:nvSpPr>
          <p:cNvPr id="317" name="Google Shape;317;p31"/>
          <p:cNvSpPr txBox="1"/>
          <p:nvPr>
            <p:ph idx="1" type="body"/>
          </p:nvPr>
        </p:nvSpPr>
        <p:spPr>
          <a:xfrm>
            <a:off x="5294250" y="1705425"/>
            <a:ext cx="3604800" cy="273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fr" sz="1400">
                <a:solidFill>
                  <a:schemeClr val="accent6"/>
                </a:solidFill>
                <a:latin typeface="Nunito"/>
                <a:ea typeface="Nunito"/>
                <a:cs typeface="Nunito"/>
                <a:sym typeface="Nunito"/>
              </a:rPr>
              <a:t>Méthode de clustering, </a:t>
            </a:r>
            <a:endParaRPr i="1" sz="1400">
              <a:solidFill>
                <a:schemeClr val="accent6"/>
              </a:solidFill>
              <a:latin typeface="Nunito"/>
              <a:ea typeface="Nunito"/>
              <a:cs typeface="Nunito"/>
              <a:sym typeface="Nunito"/>
            </a:endParaRPr>
          </a:p>
          <a:p>
            <a:pPr indent="0" lvl="0" marL="0" rtl="0" algn="l">
              <a:spcBef>
                <a:spcPts val="0"/>
              </a:spcBef>
              <a:spcAft>
                <a:spcPts val="0"/>
              </a:spcAft>
              <a:buNone/>
            </a:pPr>
            <a:r>
              <a:rPr i="1" lang="fr" sz="1400">
                <a:solidFill>
                  <a:schemeClr val="accent6"/>
                </a:solidFill>
                <a:latin typeface="Nunito"/>
                <a:ea typeface="Nunito"/>
                <a:cs typeface="Nunito"/>
                <a:sym typeface="Nunito"/>
              </a:rPr>
              <a:t>qui permet de regrouper des données similaires en groupe grâce aux centroïdes !</a:t>
            </a:r>
            <a:endParaRPr sz="1500">
              <a:solidFill>
                <a:schemeClr val="accent6"/>
              </a:solidFill>
              <a:highlight>
                <a:schemeClr val="dk1"/>
              </a:highlight>
            </a:endParaRPr>
          </a:p>
        </p:txBody>
      </p:sp>
      <p:pic>
        <p:nvPicPr>
          <p:cNvPr id="318" name="Google Shape;318;p31"/>
          <p:cNvPicPr preferRelativeResize="0"/>
          <p:nvPr/>
        </p:nvPicPr>
        <p:blipFill>
          <a:blip r:embed="rId3">
            <a:alphaModFix/>
          </a:blip>
          <a:stretch>
            <a:fillRect/>
          </a:stretch>
        </p:blipFill>
        <p:spPr>
          <a:xfrm>
            <a:off x="566475" y="1785900"/>
            <a:ext cx="4572000" cy="2571750"/>
          </a:xfrm>
          <a:prstGeom prst="rect">
            <a:avLst/>
          </a:prstGeom>
          <a:noFill/>
          <a:ln>
            <a:noFill/>
          </a:ln>
        </p:spPr>
      </p:pic>
      <p:sp>
        <p:nvSpPr>
          <p:cNvPr id="319" name="Google Shape;319;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4294967295" type="title"/>
          </p:nvPr>
        </p:nvSpPr>
        <p:spPr>
          <a:xfrm>
            <a:off x="819150" y="304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Contexte</a:t>
            </a:r>
            <a:endParaRPr/>
          </a:p>
        </p:txBody>
      </p:sp>
      <p:pic>
        <p:nvPicPr>
          <p:cNvPr id="135" name="Google Shape;135;p14"/>
          <p:cNvPicPr preferRelativeResize="0"/>
          <p:nvPr/>
        </p:nvPicPr>
        <p:blipFill>
          <a:blip r:embed="rId3">
            <a:alphaModFix/>
          </a:blip>
          <a:stretch>
            <a:fillRect/>
          </a:stretch>
        </p:blipFill>
        <p:spPr>
          <a:xfrm>
            <a:off x="6597125" y="3344550"/>
            <a:ext cx="1452825" cy="1452825"/>
          </a:xfrm>
          <a:prstGeom prst="rect">
            <a:avLst/>
          </a:prstGeom>
          <a:noFill/>
          <a:ln>
            <a:noFill/>
          </a:ln>
        </p:spPr>
      </p:pic>
      <p:pic>
        <p:nvPicPr>
          <p:cNvPr id="136" name="Google Shape;136;p14"/>
          <p:cNvPicPr preferRelativeResize="0"/>
          <p:nvPr/>
        </p:nvPicPr>
        <p:blipFill>
          <a:blip r:embed="rId4">
            <a:alphaModFix/>
          </a:blip>
          <a:stretch>
            <a:fillRect/>
          </a:stretch>
        </p:blipFill>
        <p:spPr>
          <a:xfrm>
            <a:off x="6473923" y="962125"/>
            <a:ext cx="1699224" cy="902076"/>
          </a:xfrm>
          <a:prstGeom prst="rect">
            <a:avLst/>
          </a:prstGeom>
          <a:noFill/>
          <a:ln>
            <a:noFill/>
          </a:ln>
        </p:spPr>
      </p:pic>
      <p:pic>
        <p:nvPicPr>
          <p:cNvPr id="137" name="Google Shape;137;p14"/>
          <p:cNvPicPr preferRelativeResize="0"/>
          <p:nvPr/>
        </p:nvPicPr>
        <p:blipFill>
          <a:blip r:embed="rId5">
            <a:alphaModFix/>
          </a:blip>
          <a:stretch>
            <a:fillRect/>
          </a:stretch>
        </p:blipFill>
        <p:spPr>
          <a:xfrm>
            <a:off x="6325788" y="2027500"/>
            <a:ext cx="1995501" cy="1153750"/>
          </a:xfrm>
          <a:prstGeom prst="rect">
            <a:avLst/>
          </a:prstGeom>
          <a:noFill/>
          <a:ln>
            <a:noFill/>
          </a:ln>
        </p:spPr>
      </p:pic>
      <p:pic>
        <p:nvPicPr>
          <p:cNvPr id="138" name="Google Shape;138;p14"/>
          <p:cNvPicPr preferRelativeResize="0"/>
          <p:nvPr/>
        </p:nvPicPr>
        <p:blipFill>
          <a:blip r:embed="rId6">
            <a:alphaModFix/>
          </a:blip>
          <a:stretch>
            <a:fillRect/>
          </a:stretch>
        </p:blipFill>
        <p:spPr>
          <a:xfrm>
            <a:off x="7408637" y="2082819"/>
            <a:ext cx="764505" cy="384021"/>
          </a:xfrm>
          <a:prstGeom prst="rect">
            <a:avLst/>
          </a:prstGeom>
          <a:noFill/>
          <a:ln>
            <a:noFill/>
          </a:ln>
        </p:spPr>
      </p:pic>
      <p:sp>
        <p:nvSpPr>
          <p:cNvPr id="139" name="Google Shape;139;p14"/>
          <p:cNvSpPr txBox="1"/>
          <p:nvPr/>
        </p:nvSpPr>
        <p:spPr>
          <a:xfrm>
            <a:off x="6399769" y="2060470"/>
            <a:ext cx="8499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rgbClr val="0000FF"/>
                </a:solidFill>
                <a:highlight>
                  <a:schemeClr val="dk1"/>
                </a:highlight>
                <a:latin typeface="Calibri"/>
                <a:ea typeface="Calibri"/>
                <a:cs typeface="Calibri"/>
                <a:sym typeface="Calibri"/>
              </a:rPr>
              <a:t>Data Company</a:t>
            </a:r>
            <a:endParaRPr b="1" sz="1300">
              <a:solidFill>
                <a:srgbClr val="0000FF"/>
              </a:solidFill>
              <a:highlight>
                <a:schemeClr val="dk1"/>
              </a:highlight>
              <a:latin typeface="Calibri"/>
              <a:ea typeface="Calibri"/>
              <a:cs typeface="Calibri"/>
              <a:sym typeface="Calibri"/>
            </a:endParaRPr>
          </a:p>
        </p:txBody>
      </p:sp>
      <p:pic>
        <p:nvPicPr>
          <p:cNvPr id="140" name="Google Shape;140;p14"/>
          <p:cNvPicPr preferRelativeResize="0"/>
          <p:nvPr/>
        </p:nvPicPr>
        <p:blipFill rotWithShape="1">
          <a:blip r:embed="rId6">
            <a:alphaModFix/>
          </a:blip>
          <a:srcRect b="0" l="0" r="0" t="0"/>
          <a:stretch/>
        </p:blipFill>
        <p:spPr>
          <a:xfrm rot="10">
            <a:off x="6891535" y="3290277"/>
            <a:ext cx="1042410" cy="482998"/>
          </a:xfrm>
          <a:prstGeom prst="rect">
            <a:avLst/>
          </a:prstGeom>
          <a:noFill/>
          <a:ln>
            <a:noFill/>
          </a:ln>
        </p:spPr>
      </p:pic>
      <p:pic>
        <p:nvPicPr>
          <p:cNvPr id="141" name="Google Shape;141;p14"/>
          <p:cNvPicPr preferRelativeResize="0"/>
          <p:nvPr/>
        </p:nvPicPr>
        <p:blipFill>
          <a:blip r:embed="rId7">
            <a:alphaModFix/>
          </a:blip>
          <a:stretch>
            <a:fillRect/>
          </a:stretch>
        </p:blipFill>
        <p:spPr>
          <a:xfrm flipH="1" rot="-3176550">
            <a:off x="8086883" y="1455774"/>
            <a:ext cx="896979" cy="824501"/>
          </a:xfrm>
          <a:prstGeom prst="rect">
            <a:avLst/>
          </a:prstGeom>
          <a:noFill/>
          <a:ln>
            <a:noFill/>
          </a:ln>
        </p:spPr>
      </p:pic>
      <p:sp>
        <p:nvSpPr>
          <p:cNvPr id="142" name="Google Shape;142;p14"/>
          <p:cNvSpPr txBox="1"/>
          <p:nvPr>
            <p:ph idx="1" type="body"/>
          </p:nvPr>
        </p:nvSpPr>
        <p:spPr>
          <a:xfrm>
            <a:off x="380625" y="1253400"/>
            <a:ext cx="6093300" cy="220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800"/>
              <a:t>- </a:t>
            </a:r>
            <a:r>
              <a:rPr lang="fr" sz="1800">
                <a:solidFill>
                  <a:srgbClr val="271A38"/>
                </a:solidFill>
                <a:highlight>
                  <a:srgbClr val="FFFFFF"/>
                </a:highlight>
              </a:rPr>
              <a:t>Data Analyst dans une entreprise spécialisée dans la data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fr" sz="1800"/>
              <a:t>- P</a:t>
            </a:r>
            <a:r>
              <a:rPr lang="fr" sz="1800">
                <a:solidFill>
                  <a:srgbClr val="271A38"/>
                </a:solidFill>
                <a:highlight>
                  <a:srgbClr val="FFFFFF"/>
                </a:highlight>
              </a:rPr>
              <a:t>restation en régie au sein de l’ONCFM</a:t>
            </a:r>
            <a:endParaRPr sz="1800">
              <a:solidFill>
                <a:srgbClr val="271A38"/>
              </a:solidFill>
              <a:highlight>
                <a:srgbClr val="FFFFFF"/>
              </a:highlight>
            </a:endParaRPr>
          </a:p>
          <a:p>
            <a:pPr indent="0" lvl="0" marL="0" rtl="0" algn="l">
              <a:spcBef>
                <a:spcPts val="0"/>
              </a:spcBef>
              <a:spcAft>
                <a:spcPts val="0"/>
              </a:spcAft>
              <a:buNone/>
            </a:pPr>
            <a:r>
              <a:t/>
            </a:r>
            <a:endParaRPr sz="1800">
              <a:solidFill>
                <a:srgbClr val="271A38"/>
              </a:solidFill>
              <a:highlight>
                <a:srgbClr val="FFFFFF"/>
              </a:highlight>
            </a:endParaRPr>
          </a:p>
          <a:p>
            <a:pPr indent="0" lvl="0" marL="0" rtl="0" algn="l">
              <a:spcBef>
                <a:spcPts val="0"/>
              </a:spcBef>
              <a:spcAft>
                <a:spcPts val="0"/>
              </a:spcAft>
              <a:buNone/>
            </a:pPr>
            <a:r>
              <a:rPr lang="fr" sz="1800"/>
              <a:t>- </a:t>
            </a:r>
            <a:r>
              <a:rPr lang="fr" sz="1800">
                <a:solidFill>
                  <a:srgbClr val="271A38"/>
                </a:solidFill>
                <a:highlight>
                  <a:srgbClr val="FFFFFF"/>
                </a:highlight>
              </a:rPr>
              <a:t>Identification des contrefaçons des billets en euros</a:t>
            </a:r>
            <a:endParaRPr sz="1800">
              <a:solidFill>
                <a:srgbClr val="271A38"/>
              </a:solidFill>
              <a:highlight>
                <a:srgbClr val="FFFFFF"/>
              </a:highlight>
            </a:endParaRPr>
          </a:p>
          <a:p>
            <a:pPr indent="0" lvl="0" marL="0" rtl="0" algn="l">
              <a:spcBef>
                <a:spcPts val="0"/>
              </a:spcBef>
              <a:spcAft>
                <a:spcPts val="0"/>
              </a:spcAft>
              <a:buNone/>
            </a:pPr>
            <a:r>
              <a:t/>
            </a:r>
            <a:endParaRPr sz="1800">
              <a:solidFill>
                <a:srgbClr val="271A38"/>
              </a:solidFill>
              <a:highlight>
                <a:srgbClr val="FFFFFF"/>
              </a:highlight>
            </a:endParaRPr>
          </a:p>
          <a:p>
            <a:pPr indent="0" lvl="0" marL="0" rtl="0" algn="l">
              <a:spcBef>
                <a:spcPts val="0"/>
              </a:spcBef>
              <a:spcAft>
                <a:spcPts val="0"/>
              </a:spcAft>
              <a:buNone/>
            </a:pPr>
            <a:r>
              <a:rPr lang="fr" sz="1800"/>
              <a:t>- Lecture cahier des charge + post-it</a:t>
            </a:r>
            <a:endParaRPr sz="1800"/>
          </a:p>
        </p:txBody>
      </p:sp>
      <p:pic>
        <p:nvPicPr>
          <p:cNvPr id="143" name="Google Shape;143;p14"/>
          <p:cNvPicPr preferRelativeResize="0"/>
          <p:nvPr/>
        </p:nvPicPr>
        <p:blipFill>
          <a:blip r:embed="rId8">
            <a:alphaModFix/>
          </a:blip>
          <a:stretch>
            <a:fillRect/>
          </a:stretch>
        </p:blipFill>
        <p:spPr>
          <a:xfrm>
            <a:off x="616925" y="3462312"/>
            <a:ext cx="2318667" cy="1217300"/>
          </a:xfrm>
          <a:prstGeom prst="rect">
            <a:avLst/>
          </a:prstGeom>
          <a:noFill/>
          <a:ln>
            <a:noFill/>
          </a:ln>
        </p:spPr>
      </p:pic>
      <p:sp>
        <p:nvSpPr>
          <p:cNvPr id="144" name="Google Shape;144;p14"/>
          <p:cNvSpPr/>
          <p:nvPr/>
        </p:nvSpPr>
        <p:spPr>
          <a:xfrm>
            <a:off x="2935600" y="3829463"/>
            <a:ext cx="453300" cy="483000"/>
          </a:xfrm>
          <a:prstGeom prst="mathPlus">
            <a:avLst>
              <a:gd fmla="val 23520" name="adj1"/>
            </a:avLst>
          </a:prstGeom>
          <a:solidFill>
            <a:srgbClr val="271A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rs de ma précédente mission, je me suis retrouvé avec un jeu de données comportant plein de valeurs manquantes, une vraie galère ! Mais j’ai eu de très bons résultats en utilisant une régression linéaire pour combler ces dernières. Ça te servira peut-être pour ta prochaine mission, qui sait ?" id="145" name="Google Shape;145;p14"/>
          <p:cNvPicPr preferRelativeResize="0"/>
          <p:nvPr/>
        </p:nvPicPr>
        <p:blipFill>
          <a:blip r:embed="rId9">
            <a:alphaModFix/>
          </a:blip>
          <a:stretch>
            <a:fillRect/>
          </a:stretch>
        </p:blipFill>
        <p:spPr>
          <a:xfrm>
            <a:off x="3388888" y="3447302"/>
            <a:ext cx="1923874" cy="1247300"/>
          </a:xfrm>
          <a:prstGeom prst="rect">
            <a:avLst/>
          </a:prstGeom>
          <a:noFill/>
          <a:ln>
            <a:noFill/>
          </a:ln>
        </p:spPr>
      </p:pic>
      <p:pic>
        <p:nvPicPr>
          <p:cNvPr id="146" name="Google Shape;146;p14"/>
          <p:cNvPicPr preferRelativeResize="0"/>
          <p:nvPr/>
        </p:nvPicPr>
        <p:blipFill>
          <a:blip r:embed="rId10">
            <a:alphaModFix/>
          </a:blip>
          <a:stretch>
            <a:fillRect/>
          </a:stretch>
        </p:blipFill>
        <p:spPr>
          <a:xfrm>
            <a:off x="5357350" y="3588977"/>
            <a:ext cx="1042426" cy="1042445"/>
          </a:xfrm>
          <a:prstGeom prst="rect">
            <a:avLst/>
          </a:prstGeom>
          <a:noFill/>
          <a:ln>
            <a:noFill/>
          </a:ln>
        </p:spPr>
      </p:pic>
      <p:sp>
        <p:nvSpPr>
          <p:cNvPr id="147" name="Google Shape;147;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Classification supervisée</a:t>
            </a:r>
            <a:endParaRPr/>
          </a:p>
          <a:p>
            <a:pPr indent="0" lvl="0" marL="0" rtl="0" algn="l">
              <a:spcBef>
                <a:spcPts val="0"/>
              </a:spcBef>
              <a:spcAft>
                <a:spcPts val="0"/>
              </a:spcAft>
              <a:buNone/>
            </a:pPr>
            <a:r>
              <a:rPr lang="fr" sz="1500"/>
              <a:t>K-Means</a:t>
            </a:r>
            <a:endParaRPr/>
          </a:p>
        </p:txBody>
      </p:sp>
      <p:pic>
        <p:nvPicPr>
          <p:cNvPr id="325" name="Google Shape;325;p32"/>
          <p:cNvPicPr preferRelativeResize="0"/>
          <p:nvPr/>
        </p:nvPicPr>
        <p:blipFill>
          <a:blip r:embed="rId3">
            <a:alphaModFix/>
          </a:blip>
          <a:stretch>
            <a:fillRect/>
          </a:stretch>
        </p:blipFill>
        <p:spPr>
          <a:xfrm>
            <a:off x="418244" y="1855675"/>
            <a:ext cx="4153755" cy="2184875"/>
          </a:xfrm>
          <a:prstGeom prst="rect">
            <a:avLst/>
          </a:prstGeom>
          <a:noFill/>
          <a:ln>
            <a:noFill/>
          </a:ln>
        </p:spPr>
      </p:pic>
      <p:pic>
        <p:nvPicPr>
          <p:cNvPr id="326" name="Google Shape;326;p32"/>
          <p:cNvPicPr preferRelativeResize="0"/>
          <p:nvPr/>
        </p:nvPicPr>
        <p:blipFill>
          <a:blip r:embed="rId4">
            <a:alphaModFix/>
          </a:blip>
          <a:stretch>
            <a:fillRect/>
          </a:stretch>
        </p:blipFill>
        <p:spPr>
          <a:xfrm>
            <a:off x="4572000" y="1855675"/>
            <a:ext cx="4184876" cy="2184875"/>
          </a:xfrm>
          <a:prstGeom prst="rect">
            <a:avLst/>
          </a:prstGeom>
          <a:noFill/>
          <a:ln>
            <a:noFill/>
          </a:ln>
        </p:spPr>
      </p:pic>
      <p:sp>
        <p:nvSpPr>
          <p:cNvPr id="327" name="Google Shape;327;p32"/>
          <p:cNvSpPr txBox="1"/>
          <p:nvPr/>
        </p:nvSpPr>
        <p:spPr>
          <a:xfrm>
            <a:off x="1125025" y="1455475"/>
            <a:ext cx="2740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Méthode du coude</a:t>
            </a:r>
            <a:endParaRPr>
              <a:latin typeface="Calibri"/>
              <a:ea typeface="Calibri"/>
              <a:cs typeface="Calibri"/>
              <a:sym typeface="Calibri"/>
            </a:endParaRPr>
          </a:p>
        </p:txBody>
      </p:sp>
      <p:sp>
        <p:nvSpPr>
          <p:cNvPr id="328" name="Google Shape;328;p32"/>
          <p:cNvSpPr txBox="1"/>
          <p:nvPr/>
        </p:nvSpPr>
        <p:spPr>
          <a:xfrm>
            <a:off x="5294338" y="1455475"/>
            <a:ext cx="2740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Score silhouette</a:t>
            </a:r>
            <a:endParaRPr>
              <a:latin typeface="Calibri"/>
              <a:ea typeface="Calibri"/>
              <a:cs typeface="Calibri"/>
              <a:sym typeface="Calibri"/>
            </a:endParaRPr>
          </a:p>
        </p:txBody>
      </p:sp>
      <p:sp>
        <p:nvSpPr>
          <p:cNvPr id="329" name="Google Shape;329;p32"/>
          <p:cNvSpPr txBox="1"/>
          <p:nvPr/>
        </p:nvSpPr>
        <p:spPr>
          <a:xfrm>
            <a:off x="418225" y="4191300"/>
            <a:ext cx="4153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 Cassure au niveau de </a:t>
            </a:r>
            <a:r>
              <a:rPr b="1" lang="fr">
                <a:latin typeface="Calibri"/>
                <a:ea typeface="Calibri"/>
                <a:cs typeface="Calibri"/>
                <a:sym typeface="Calibri"/>
              </a:rPr>
              <a:t>2 clusters</a:t>
            </a:r>
            <a:endParaRPr b="1">
              <a:latin typeface="Calibri"/>
              <a:ea typeface="Calibri"/>
              <a:cs typeface="Calibri"/>
              <a:sym typeface="Calibri"/>
            </a:endParaRPr>
          </a:p>
        </p:txBody>
      </p:sp>
      <p:sp>
        <p:nvSpPr>
          <p:cNvPr id="330" name="Google Shape;330;p32"/>
          <p:cNvSpPr txBox="1"/>
          <p:nvPr/>
        </p:nvSpPr>
        <p:spPr>
          <a:xfrm>
            <a:off x="4571938" y="4191300"/>
            <a:ext cx="4185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libri"/>
                <a:ea typeface="Calibri"/>
                <a:cs typeface="Calibri"/>
                <a:sym typeface="Calibri"/>
              </a:rPr>
              <a:t>- </a:t>
            </a:r>
            <a:r>
              <a:rPr lang="fr">
                <a:latin typeface="Calibri"/>
                <a:ea typeface="Calibri"/>
                <a:cs typeface="Calibri"/>
                <a:sym typeface="Calibri"/>
              </a:rPr>
              <a:t>Meilleur score au niveau de </a:t>
            </a:r>
            <a:r>
              <a:rPr b="1" lang="fr">
                <a:latin typeface="Calibri"/>
                <a:ea typeface="Calibri"/>
                <a:cs typeface="Calibri"/>
                <a:sym typeface="Calibri"/>
              </a:rPr>
              <a:t>2 clusters</a:t>
            </a:r>
            <a:endParaRPr b="1">
              <a:latin typeface="Calibri"/>
              <a:ea typeface="Calibri"/>
              <a:cs typeface="Calibri"/>
              <a:sym typeface="Calibri"/>
            </a:endParaRPr>
          </a:p>
        </p:txBody>
      </p:sp>
      <p:sp>
        <p:nvSpPr>
          <p:cNvPr id="331" name="Google Shape;331;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Classification supervisée</a:t>
            </a:r>
            <a:endParaRPr sz="3000"/>
          </a:p>
          <a:p>
            <a:pPr indent="0" lvl="0" marL="0" rtl="0" algn="l">
              <a:spcBef>
                <a:spcPts val="0"/>
              </a:spcBef>
              <a:spcAft>
                <a:spcPts val="0"/>
              </a:spcAft>
              <a:buNone/>
            </a:pPr>
            <a:r>
              <a:rPr lang="fr" sz="1500"/>
              <a:t>K-Means</a:t>
            </a:r>
            <a:r>
              <a:rPr lang="fr" sz="1500"/>
              <a:t> (Cheminement)</a:t>
            </a:r>
            <a:endParaRPr sz="3000"/>
          </a:p>
        </p:txBody>
      </p:sp>
      <p:sp>
        <p:nvSpPr>
          <p:cNvPr id="337" name="Google Shape;337;p33"/>
          <p:cNvSpPr/>
          <p:nvPr/>
        </p:nvSpPr>
        <p:spPr>
          <a:xfrm>
            <a:off x="449300" y="2963600"/>
            <a:ext cx="1159500" cy="8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Data</a:t>
            </a:r>
            <a:endParaRPr b="1"/>
          </a:p>
        </p:txBody>
      </p:sp>
      <p:sp>
        <p:nvSpPr>
          <p:cNvPr id="338" name="Google Shape;338;p33"/>
          <p:cNvSpPr/>
          <p:nvPr/>
        </p:nvSpPr>
        <p:spPr>
          <a:xfrm>
            <a:off x="1989800" y="2153300"/>
            <a:ext cx="1159500" cy="810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Train</a:t>
            </a:r>
            <a:endParaRPr b="1">
              <a:solidFill>
                <a:schemeClr val="dk1"/>
              </a:solidFill>
            </a:endParaRPr>
          </a:p>
          <a:p>
            <a:pPr indent="0" lvl="0" marL="0" rtl="0" algn="ctr">
              <a:spcBef>
                <a:spcPts val="0"/>
              </a:spcBef>
              <a:spcAft>
                <a:spcPts val="0"/>
              </a:spcAft>
              <a:buNone/>
            </a:pPr>
            <a:r>
              <a:rPr b="1" lang="fr" sz="900">
                <a:solidFill>
                  <a:schemeClr val="dk1"/>
                </a:solidFill>
              </a:rPr>
              <a:t>⅔ des données</a:t>
            </a:r>
            <a:endParaRPr b="1" sz="900">
              <a:solidFill>
                <a:schemeClr val="dk1"/>
              </a:solidFill>
            </a:endParaRPr>
          </a:p>
        </p:txBody>
      </p:sp>
      <p:sp>
        <p:nvSpPr>
          <p:cNvPr id="339" name="Google Shape;339;p33"/>
          <p:cNvSpPr/>
          <p:nvPr/>
        </p:nvSpPr>
        <p:spPr>
          <a:xfrm>
            <a:off x="1989800" y="3926300"/>
            <a:ext cx="1288200" cy="8103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Test</a:t>
            </a:r>
            <a:endParaRPr b="1">
              <a:solidFill>
                <a:schemeClr val="dk1"/>
              </a:solidFill>
            </a:endParaRPr>
          </a:p>
          <a:p>
            <a:pPr indent="0" lvl="0" marL="0" rtl="0" algn="ctr">
              <a:spcBef>
                <a:spcPts val="0"/>
              </a:spcBef>
              <a:spcAft>
                <a:spcPts val="0"/>
              </a:spcAft>
              <a:buNone/>
            </a:pPr>
            <a:r>
              <a:rPr b="1" lang="fr" sz="900">
                <a:solidFill>
                  <a:schemeClr val="dk1"/>
                </a:solidFill>
              </a:rPr>
              <a:t>⅓ des données</a:t>
            </a:r>
            <a:endParaRPr b="1" sz="900">
              <a:solidFill>
                <a:schemeClr val="dk1"/>
              </a:solidFill>
            </a:endParaRPr>
          </a:p>
        </p:txBody>
      </p:sp>
      <p:sp>
        <p:nvSpPr>
          <p:cNvPr id="340" name="Google Shape;340;p33"/>
          <p:cNvSpPr/>
          <p:nvPr/>
        </p:nvSpPr>
        <p:spPr>
          <a:xfrm>
            <a:off x="3149300" y="1343000"/>
            <a:ext cx="1159500" cy="810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(is_genuine)</a:t>
            </a:r>
            <a:endParaRPr b="1" sz="1000">
              <a:solidFill>
                <a:schemeClr val="dk1"/>
              </a:solidFill>
            </a:endParaRPr>
          </a:p>
        </p:txBody>
      </p:sp>
      <p:sp>
        <p:nvSpPr>
          <p:cNvPr id="341" name="Google Shape;341;p33"/>
          <p:cNvSpPr/>
          <p:nvPr/>
        </p:nvSpPr>
        <p:spPr>
          <a:xfrm>
            <a:off x="3149300" y="29636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rgbClr val="FFFFFF"/>
                </a:solidFill>
              </a:rPr>
              <a:t>(length, diagonal, …)</a:t>
            </a:r>
            <a:endParaRPr b="1" sz="1000">
              <a:solidFill>
                <a:schemeClr val="dk1"/>
              </a:solidFill>
            </a:endParaRPr>
          </a:p>
        </p:txBody>
      </p:sp>
      <p:sp>
        <p:nvSpPr>
          <p:cNvPr id="342" name="Google Shape;342;p33"/>
          <p:cNvSpPr/>
          <p:nvPr/>
        </p:nvSpPr>
        <p:spPr>
          <a:xfrm>
            <a:off x="5061500" y="1343000"/>
            <a:ext cx="1538700" cy="631800"/>
          </a:xfrm>
          <a:prstGeom prst="pentagon">
            <a:avLst>
              <a:gd fmla="val 105146" name="hf"/>
              <a:gd fmla="val 110557" name="vf"/>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t>K-Means</a:t>
            </a:r>
            <a:endParaRPr b="1" sz="1100"/>
          </a:p>
        </p:txBody>
      </p:sp>
      <p:sp>
        <p:nvSpPr>
          <p:cNvPr id="343" name="Google Shape;343;p33"/>
          <p:cNvSpPr/>
          <p:nvPr/>
        </p:nvSpPr>
        <p:spPr>
          <a:xfrm>
            <a:off x="4831250" y="2288150"/>
            <a:ext cx="1999500" cy="540600"/>
          </a:xfrm>
          <a:prstGeom prst="diamond">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Entrainement</a:t>
            </a:r>
            <a:endParaRPr b="1" sz="1000">
              <a:solidFill>
                <a:schemeClr val="dk1"/>
              </a:solidFill>
            </a:endParaRPr>
          </a:p>
          <a:p>
            <a:pPr indent="0" lvl="0" marL="0" rtl="0" algn="ctr">
              <a:spcBef>
                <a:spcPts val="0"/>
              </a:spcBef>
              <a:spcAft>
                <a:spcPts val="0"/>
              </a:spcAft>
              <a:buNone/>
            </a:pPr>
            <a:r>
              <a:rPr b="1" lang="fr" sz="1000">
                <a:solidFill>
                  <a:schemeClr val="dk1"/>
                </a:solidFill>
              </a:rPr>
              <a:t>(X_train, y_train)</a:t>
            </a:r>
            <a:endParaRPr b="1" sz="1000">
              <a:solidFill>
                <a:schemeClr val="dk1"/>
              </a:solidFill>
            </a:endParaRPr>
          </a:p>
        </p:txBody>
      </p:sp>
      <p:sp>
        <p:nvSpPr>
          <p:cNvPr id="344" name="Google Shape;344;p33"/>
          <p:cNvSpPr/>
          <p:nvPr/>
        </p:nvSpPr>
        <p:spPr>
          <a:xfrm>
            <a:off x="4965050" y="3143450"/>
            <a:ext cx="1724400" cy="5055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Modèle</a:t>
            </a:r>
            <a:endParaRPr b="1" sz="1000">
              <a:solidFill>
                <a:schemeClr val="dk1"/>
              </a:solidFill>
            </a:endParaRPr>
          </a:p>
        </p:txBody>
      </p:sp>
      <p:sp>
        <p:nvSpPr>
          <p:cNvPr id="345" name="Google Shape;345;p33"/>
          <p:cNvSpPr/>
          <p:nvPr/>
        </p:nvSpPr>
        <p:spPr>
          <a:xfrm>
            <a:off x="5384900" y="3963650"/>
            <a:ext cx="881100" cy="735600"/>
          </a:xfrm>
          <a:prstGeom prst="foldedCorner">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Prédiction</a:t>
            </a:r>
            <a:endParaRPr b="1" sz="1000">
              <a:solidFill>
                <a:schemeClr val="dk1"/>
              </a:solidFill>
            </a:endParaRPr>
          </a:p>
        </p:txBody>
      </p:sp>
      <p:sp>
        <p:nvSpPr>
          <p:cNvPr id="346" name="Google Shape;346;p33"/>
          <p:cNvSpPr/>
          <p:nvPr/>
        </p:nvSpPr>
        <p:spPr>
          <a:xfrm>
            <a:off x="7100200" y="3831350"/>
            <a:ext cx="1442100" cy="10002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Résultat</a:t>
            </a:r>
            <a:endParaRPr b="1">
              <a:solidFill>
                <a:schemeClr val="dk1"/>
              </a:solidFill>
            </a:endParaRPr>
          </a:p>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(y_pred)</a:t>
            </a:r>
            <a:endParaRPr b="1">
              <a:solidFill>
                <a:schemeClr val="dk1"/>
              </a:solidFill>
            </a:endParaRPr>
          </a:p>
        </p:txBody>
      </p:sp>
      <p:cxnSp>
        <p:nvCxnSpPr>
          <p:cNvPr id="347" name="Google Shape;347;p33"/>
          <p:cNvCxnSpPr>
            <a:stCxn id="337" idx="3"/>
            <a:endCxn id="339" idx="1"/>
          </p:cNvCxnSpPr>
          <p:nvPr/>
        </p:nvCxnSpPr>
        <p:spPr>
          <a:xfrm>
            <a:off x="1608800" y="3368750"/>
            <a:ext cx="381000" cy="962700"/>
          </a:xfrm>
          <a:prstGeom prst="straightConnector1">
            <a:avLst/>
          </a:prstGeom>
          <a:noFill/>
          <a:ln cap="flat" cmpd="sng" w="28575">
            <a:solidFill>
              <a:schemeClr val="dk2"/>
            </a:solidFill>
            <a:prstDash val="solid"/>
            <a:round/>
            <a:headEnd len="med" w="med" type="none"/>
            <a:tailEnd len="med" w="med" type="triangle"/>
          </a:ln>
        </p:spPr>
      </p:cxnSp>
      <p:cxnSp>
        <p:nvCxnSpPr>
          <p:cNvPr id="348" name="Google Shape;348;p33"/>
          <p:cNvCxnSpPr>
            <a:stCxn id="337" idx="3"/>
            <a:endCxn id="338" idx="1"/>
          </p:cNvCxnSpPr>
          <p:nvPr/>
        </p:nvCxnSpPr>
        <p:spPr>
          <a:xfrm flipH="1" rot="10800000">
            <a:off x="1608800" y="2558450"/>
            <a:ext cx="381000" cy="810300"/>
          </a:xfrm>
          <a:prstGeom prst="straightConnector1">
            <a:avLst/>
          </a:prstGeom>
          <a:noFill/>
          <a:ln cap="flat" cmpd="sng" w="28575">
            <a:solidFill>
              <a:schemeClr val="dk2"/>
            </a:solidFill>
            <a:prstDash val="solid"/>
            <a:round/>
            <a:headEnd len="med" w="med" type="none"/>
            <a:tailEnd len="med" w="med" type="triangle"/>
          </a:ln>
        </p:spPr>
      </p:cxnSp>
      <p:cxnSp>
        <p:nvCxnSpPr>
          <p:cNvPr id="349" name="Google Shape;349;p33"/>
          <p:cNvCxnSpPr>
            <a:stCxn id="338" idx="3"/>
            <a:endCxn id="340" idx="2"/>
          </p:cNvCxnSpPr>
          <p:nvPr/>
        </p:nvCxnSpPr>
        <p:spPr>
          <a:xfrm flipH="1" rot="10800000">
            <a:off x="3149300" y="2153450"/>
            <a:ext cx="579900" cy="405000"/>
          </a:xfrm>
          <a:prstGeom prst="straightConnector1">
            <a:avLst/>
          </a:prstGeom>
          <a:noFill/>
          <a:ln cap="flat" cmpd="sng" w="28575">
            <a:solidFill>
              <a:schemeClr val="dk2"/>
            </a:solidFill>
            <a:prstDash val="solid"/>
            <a:round/>
            <a:headEnd len="med" w="med" type="none"/>
            <a:tailEnd len="med" w="med" type="triangle"/>
          </a:ln>
        </p:spPr>
      </p:cxnSp>
      <p:cxnSp>
        <p:nvCxnSpPr>
          <p:cNvPr id="350" name="Google Shape;350;p33"/>
          <p:cNvCxnSpPr>
            <a:stCxn id="338" idx="3"/>
            <a:endCxn id="341" idx="0"/>
          </p:cNvCxnSpPr>
          <p:nvPr/>
        </p:nvCxnSpPr>
        <p:spPr>
          <a:xfrm>
            <a:off x="3149300" y="2558450"/>
            <a:ext cx="579900" cy="405300"/>
          </a:xfrm>
          <a:prstGeom prst="straightConnector1">
            <a:avLst/>
          </a:prstGeom>
          <a:noFill/>
          <a:ln cap="flat" cmpd="sng" w="28575">
            <a:solidFill>
              <a:schemeClr val="dk2"/>
            </a:solidFill>
            <a:prstDash val="solid"/>
            <a:round/>
            <a:headEnd len="med" w="med" type="none"/>
            <a:tailEnd len="med" w="med" type="triangle"/>
          </a:ln>
        </p:spPr>
      </p:cxnSp>
      <p:cxnSp>
        <p:nvCxnSpPr>
          <p:cNvPr id="351" name="Google Shape;351;p33"/>
          <p:cNvCxnSpPr>
            <a:stCxn id="341" idx="3"/>
            <a:endCxn id="343" idx="1"/>
          </p:cNvCxnSpPr>
          <p:nvPr/>
        </p:nvCxnSpPr>
        <p:spPr>
          <a:xfrm flipH="1" rot="10800000">
            <a:off x="4308800" y="25584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352" name="Google Shape;352;p33"/>
          <p:cNvCxnSpPr>
            <a:stCxn id="340" idx="3"/>
            <a:endCxn id="343" idx="1"/>
          </p:cNvCxnSpPr>
          <p:nvPr/>
        </p:nvCxnSpPr>
        <p:spPr>
          <a:xfrm>
            <a:off x="4308800" y="17481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353" name="Google Shape;353;p33"/>
          <p:cNvCxnSpPr>
            <a:stCxn id="342" idx="3"/>
            <a:endCxn id="343" idx="0"/>
          </p:cNvCxnSpPr>
          <p:nvPr/>
        </p:nvCxnSpPr>
        <p:spPr>
          <a:xfrm>
            <a:off x="5830850" y="1974800"/>
            <a:ext cx="300" cy="313500"/>
          </a:xfrm>
          <a:prstGeom prst="straightConnector1">
            <a:avLst/>
          </a:prstGeom>
          <a:noFill/>
          <a:ln cap="flat" cmpd="sng" w="28575">
            <a:solidFill>
              <a:schemeClr val="dk2"/>
            </a:solidFill>
            <a:prstDash val="solid"/>
            <a:round/>
            <a:headEnd len="med" w="med" type="none"/>
            <a:tailEnd len="med" w="med" type="triangle"/>
          </a:ln>
        </p:spPr>
      </p:cxnSp>
      <p:cxnSp>
        <p:nvCxnSpPr>
          <p:cNvPr id="354" name="Google Shape;354;p33"/>
          <p:cNvCxnSpPr>
            <a:stCxn id="343" idx="2"/>
            <a:endCxn id="344" idx="0"/>
          </p:cNvCxnSpPr>
          <p:nvPr/>
        </p:nvCxnSpPr>
        <p:spPr>
          <a:xfrm flipH="1">
            <a:off x="5827400" y="2828750"/>
            <a:ext cx="3600" cy="314700"/>
          </a:xfrm>
          <a:prstGeom prst="straightConnector1">
            <a:avLst/>
          </a:prstGeom>
          <a:noFill/>
          <a:ln cap="flat" cmpd="sng" w="28575">
            <a:solidFill>
              <a:schemeClr val="dk2"/>
            </a:solidFill>
            <a:prstDash val="solid"/>
            <a:round/>
            <a:headEnd len="med" w="med" type="none"/>
            <a:tailEnd len="med" w="med" type="triangle"/>
          </a:ln>
        </p:spPr>
      </p:cxnSp>
      <p:cxnSp>
        <p:nvCxnSpPr>
          <p:cNvPr id="355" name="Google Shape;355;p33"/>
          <p:cNvCxnSpPr>
            <a:stCxn id="344" idx="3"/>
            <a:endCxn id="345" idx="0"/>
          </p:cNvCxnSpPr>
          <p:nvPr/>
        </p:nvCxnSpPr>
        <p:spPr>
          <a:xfrm flipH="1">
            <a:off x="5825450" y="3648950"/>
            <a:ext cx="1800" cy="314700"/>
          </a:xfrm>
          <a:prstGeom prst="straightConnector1">
            <a:avLst/>
          </a:prstGeom>
          <a:noFill/>
          <a:ln cap="flat" cmpd="sng" w="28575">
            <a:solidFill>
              <a:schemeClr val="dk2"/>
            </a:solidFill>
            <a:prstDash val="solid"/>
            <a:round/>
            <a:headEnd len="med" w="med" type="none"/>
            <a:tailEnd len="med" w="med" type="triangle"/>
          </a:ln>
        </p:spPr>
      </p:cxnSp>
      <p:cxnSp>
        <p:nvCxnSpPr>
          <p:cNvPr id="356" name="Google Shape;356;p33"/>
          <p:cNvCxnSpPr>
            <a:stCxn id="339" idx="3"/>
            <a:endCxn id="357" idx="1"/>
          </p:cNvCxnSpPr>
          <p:nvPr/>
        </p:nvCxnSpPr>
        <p:spPr>
          <a:xfrm>
            <a:off x="3278000" y="4331450"/>
            <a:ext cx="473700" cy="0"/>
          </a:xfrm>
          <a:prstGeom prst="straightConnector1">
            <a:avLst/>
          </a:prstGeom>
          <a:noFill/>
          <a:ln cap="flat" cmpd="sng" w="28575">
            <a:solidFill>
              <a:schemeClr val="dk2"/>
            </a:solidFill>
            <a:prstDash val="solid"/>
            <a:round/>
            <a:headEnd len="med" w="med" type="none"/>
            <a:tailEnd len="med" w="med" type="triangle"/>
          </a:ln>
        </p:spPr>
      </p:cxnSp>
      <p:cxnSp>
        <p:nvCxnSpPr>
          <p:cNvPr id="358" name="Google Shape;358;p33"/>
          <p:cNvCxnSpPr>
            <a:stCxn id="345" idx="3"/>
            <a:endCxn id="346" idx="2"/>
          </p:cNvCxnSpPr>
          <p:nvPr/>
        </p:nvCxnSpPr>
        <p:spPr>
          <a:xfrm>
            <a:off x="6266000" y="4331450"/>
            <a:ext cx="834300" cy="0"/>
          </a:xfrm>
          <a:prstGeom prst="straightConnector1">
            <a:avLst/>
          </a:prstGeom>
          <a:noFill/>
          <a:ln cap="flat" cmpd="sng" w="28575">
            <a:solidFill>
              <a:schemeClr val="dk2"/>
            </a:solidFill>
            <a:prstDash val="solid"/>
            <a:round/>
            <a:headEnd len="med" w="med" type="none"/>
            <a:tailEnd len="med" w="med" type="triangle"/>
          </a:ln>
        </p:spPr>
      </p:cxnSp>
      <p:sp>
        <p:nvSpPr>
          <p:cNvPr id="357" name="Google Shape;357;p33"/>
          <p:cNvSpPr/>
          <p:nvPr/>
        </p:nvSpPr>
        <p:spPr>
          <a:xfrm>
            <a:off x="3751700" y="39263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rgbClr val="FFFFFF"/>
                </a:solidFill>
              </a:rPr>
              <a:t>(length, diagonal, …)</a:t>
            </a:r>
            <a:endParaRPr b="1" sz="1000">
              <a:solidFill>
                <a:schemeClr val="dk1"/>
              </a:solidFill>
            </a:endParaRPr>
          </a:p>
        </p:txBody>
      </p:sp>
      <p:cxnSp>
        <p:nvCxnSpPr>
          <p:cNvPr id="359" name="Google Shape;359;p33"/>
          <p:cNvCxnSpPr>
            <a:stCxn id="357" idx="3"/>
            <a:endCxn id="345" idx="1"/>
          </p:cNvCxnSpPr>
          <p:nvPr/>
        </p:nvCxnSpPr>
        <p:spPr>
          <a:xfrm>
            <a:off x="4911200" y="4331450"/>
            <a:ext cx="473700" cy="0"/>
          </a:xfrm>
          <a:prstGeom prst="straightConnector1">
            <a:avLst/>
          </a:prstGeom>
          <a:noFill/>
          <a:ln cap="flat" cmpd="sng" w="28575">
            <a:solidFill>
              <a:schemeClr val="dk2"/>
            </a:solidFill>
            <a:prstDash val="solid"/>
            <a:round/>
            <a:headEnd len="med" w="med" type="none"/>
            <a:tailEnd len="med" w="med" type="triangle"/>
          </a:ln>
        </p:spPr>
      </p:cxnSp>
      <p:sp>
        <p:nvSpPr>
          <p:cNvPr id="360" name="Google Shape;360;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Classification supervisée</a:t>
            </a:r>
            <a:endParaRPr sz="3000"/>
          </a:p>
          <a:p>
            <a:pPr indent="0" lvl="0" marL="0" rtl="0" algn="l">
              <a:spcBef>
                <a:spcPts val="0"/>
              </a:spcBef>
              <a:spcAft>
                <a:spcPts val="0"/>
              </a:spcAft>
              <a:buNone/>
            </a:pPr>
            <a:r>
              <a:rPr lang="fr" sz="1500"/>
              <a:t>K-Means </a:t>
            </a:r>
            <a:r>
              <a:rPr lang="fr" sz="1500"/>
              <a:t>(Visualisation / Evaluation)</a:t>
            </a:r>
            <a:endParaRPr sz="1500"/>
          </a:p>
        </p:txBody>
      </p:sp>
      <p:pic>
        <p:nvPicPr>
          <p:cNvPr id="366" name="Google Shape;366;p34"/>
          <p:cNvPicPr preferRelativeResize="0"/>
          <p:nvPr/>
        </p:nvPicPr>
        <p:blipFill>
          <a:blip r:embed="rId3">
            <a:alphaModFix/>
          </a:blip>
          <a:stretch>
            <a:fillRect/>
          </a:stretch>
        </p:blipFill>
        <p:spPr>
          <a:xfrm>
            <a:off x="205600" y="1440550"/>
            <a:ext cx="4416897" cy="3495700"/>
          </a:xfrm>
          <a:prstGeom prst="rect">
            <a:avLst/>
          </a:prstGeom>
          <a:noFill/>
          <a:ln>
            <a:noFill/>
          </a:ln>
        </p:spPr>
      </p:pic>
      <p:pic>
        <p:nvPicPr>
          <p:cNvPr id="367" name="Google Shape;367;p34"/>
          <p:cNvPicPr preferRelativeResize="0"/>
          <p:nvPr/>
        </p:nvPicPr>
        <p:blipFill>
          <a:blip r:embed="rId4">
            <a:alphaModFix/>
          </a:blip>
          <a:stretch>
            <a:fillRect/>
          </a:stretch>
        </p:blipFill>
        <p:spPr>
          <a:xfrm>
            <a:off x="5145599" y="1440552"/>
            <a:ext cx="3347900" cy="2704250"/>
          </a:xfrm>
          <a:prstGeom prst="rect">
            <a:avLst/>
          </a:prstGeom>
          <a:noFill/>
          <a:ln>
            <a:noFill/>
          </a:ln>
        </p:spPr>
      </p:pic>
      <p:sp>
        <p:nvSpPr>
          <p:cNvPr id="368" name="Google Shape;368;p34"/>
          <p:cNvSpPr txBox="1"/>
          <p:nvPr>
            <p:ph idx="1" type="body"/>
          </p:nvPr>
        </p:nvSpPr>
        <p:spPr>
          <a:xfrm>
            <a:off x="4775200" y="4242341"/>
            <a:ext cx="4088700" cy="558300"/>
          </a:xfrm>
          <a:prstGeom prst="rect">
            <a:avLst/>
          </a:prstGeom>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500">
                <a:solidFill>
                  <a:srgbClr val="374151"/>
                </a:solidFill>
                <a:highlight>
                  <a:schemeClr val="dk1"/>
                </a:highlight>
              </a:rPr>
              <a:t>Précision : 0,98</a:t>
            </a:r>
            <a:endParaRPr sz="1500">
              <a:solidFill>
                <a:srgbClr val="374151"/>
              </a:solidFill>
              <a:highlight>
                <a:schemeClr val="dk1"/>
              </a:highlight>
            </a:endParaRPr>
          </a:p>
          <a:p>
            <a:pPr indent="0" lvl="0" marL="0" rtl="0" algn="ctr">
              <a:lnSpc>
                <a:spcPct val="100000"/>
              </a:lnSpc>
              <a:spcBef>
                <a:spcPts val="0"/>
              </a:spcBef>
              <a:spcAft>
                <a:spcPts val="0"/>
              </a:spcAft>
              <a:buNone/>
            </a:pPr>
            <a:r>
              <a:rPr lang="fr" sz="1500">
                <a:solidFill>
                  <a:srgbClr val="374151"/>
                </a:solidFill>
                <a:highlight>
                  <a:schemeClr val="dk1"/>
                </a:highlight>
              </a:rPr>
              <a:t>Sensibilité : 0,98</a:t>
            </a:r>
            <a:endParaRPr sz="1500">
              <a:solidFill>
                <a:srgbClr val="374151"/>
              </a:solidFill>
              <a:highlight>
                <a:schemeClr val="dk1"/>
              </a:highlight>
            </a:endParaRPr>
          </a:p>
        </p:txBody>
      </p:sp>
      <p:sp>
        <p:nvSpPr>
          <p:cNvPr id="369" name="Google Shape;369;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370" name="Google Shape;370;p34"/>
          <p:cNvPicPr preferRelativeResize="0"/>
          <p:nvPr/>
        </p:nvPicPr>
        <p:blipFill>
          <a:blip r:embed="rId5">
            <a:alphaModFix/>
          </a:blip>
          <a:stretch>
            <a:fillRect/>
          </a:stretch>
        </p:blipFill>
        <p:spPr>
          <a:xfrm>
            <a:off x="5145600" y="1455454"/>
            <a:ext cx="3347899" cy="2674433"/>
          </a:xfrm>
          <a:prstGeom prst="rect">
            <a:avLst/>
          </a:prstGeom>
          <a:noFill/>
          <a:ln>
            <a:noFill/>
          </a:ln>
        </p:spPr>
      </p:pic>
      <p:pic>
        <p:nvPicPr>
          <p:cNvPr id="371" name="Google Shape;371;p34"/>
          <p:cNvPicPr preferRelativeResize="0"/>
          <p:nvPr/>
        </p:nvPicPr>
        <p:blipFill>
          <a:blip r:embed="rId6">
            <a:alphaModFix/>
          </a:blip>
          <a:stretch>
            <a:fillRect/>
          </a:stretch>
        </p:blipFill>
        <p:spPr>
          <a:xfrm>
            <a:off x="237114" y="1440550"/>
            <a:ext cx="4353874" cy="349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Classification supervisée</a:t>
            </a:r>
            <a:endParaRPr/>
          </a:p>
          <a:p>
            <a:pPr indent="0" lvl="0" marL="0" rtl="0" algn="l">
              <a:spcBef>
                <a:spcPts val="0"/>
              </a:spcBef>
              <a:spcAft>
                <a:spcPts val="0"/>
              </a:spcAft>
              <a:buNone/>
            </a:pPr>
            <a:r>
              <a:rPr lang="fr" sz="1500"/>
              <a:t>Régression Logistique (Définition)</a:t>
            </a:r>
            <a:endParaRPr/>
          </a:p>
        </p:txBody>
      </p:sp>
      <p:sp>
        <p:nvSpPr>
          <p:cNvPr id="377" name="Google Shape;377;p35"/>
          <p:cNvSpPr txBox="1"/>
          <p:nvPr>
            <p:ph idx="1" type="body"/>
          </p:nvPr>
        </p:nvSpPr>
        <p:spPr>
          <a:xfrm>
            <a:off x="668950" y="1776539"/>
            <a:ext cx="4088700" cy="2732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i="1" lang="fr" sz="1400">
                <a:solidFill>
                  <a:schemeClr val="accent6"/>
                </a:solidFill>
                <a:latin typeface="Nunito"/>
                <a:ea typeface="Nunito"/>
                <a:cs typeface="Nunito"/>
                <a:sym typeface="Nunito"/>
              </a:rPr>
              <a:t>Méthode d’analyse statistique utilisée pour prédire une variable binaire à partir d’une ou plusieurs variables indépendantes !</a:t>
            </a:r>
            <a:endParaRPr sz="1500">
              <a:solidFill>
                <a:schemeClr val="accent6"/>
              </a:solidFill>
              <a:highlight>
                <a:schemeClr val="dk1"/>
              </a:highlight>
            </a:endParaRPr>
          </a:p>
        </p:txBody>
      </p:sp>
      <p:pic>
        <p:nvPicPr>
          <p:cNvPr id="378" name="Google Shape;378;p35"/>
          <p:cNvPicPr preferRelativeResize="0"/>
          <p:nvPr/>
        </p:nvPicPr>
        <p:blipFill>
          <a:blip r:embed="rId3">
            <a:alphaModFix/>
          </a:blip>
          <a:stretch>
            <a:fillRect/>
          </a:stretch>
        </p:blipFill>
        <p:spPr>
          <a:xfrm>
            <a:off x="4986250" y="2172200"/>
            <a:ext cx="3537352" cy="1941401"/>
          </a:xfrm>
          <a:prstGeom prst="rect">
            <a:avLst/>
          </a:prstGeom>
          <a:noFill/>
          <a:ln>
            <a:noFill/>
          </a:ln>
        </p:spPr>
      </p:pic>
      <p:sp>
        <p:nvSpPr>
          <p:cNvPr id="379" name="Google Shape;379;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Classification supervisée</a:t>
            </a:r>
            <a:endParaRPr sz="3000"/>
          </a:p>
          <a:p>
            <a:pPr indent="0" lvl="0" marL="0" rtl="0" algn="l">
              <a:spcBef>
                <a:spcPts val="0"/>
              </a:spcBef>
              <a:spcAft>
                <a:spcPts val="0"/>
              </a:spcAft>
              <a:buNone/>
            </a:pPr>
            <a:r>
              <a:rPr lang="fr" sz="1500"/>
              <a:t>Régression Logistique (Cheminement)</a:t>
            </a:r>
            <a:endParaRPr sz="3000"/>
          </a:p>
        </p:txBody>
      </p:sp>
      <p:sp>
        <p:nvSpPr>
          <p:cNvPr id="385" name="Google Shape;385;p36"/>
          <p:cNvSpPr/>
          <p:nvPr/>
        </p:nvSpPr>
        <p:spPr>
          <a:xfrm>
            <a:off x="449300" y="2963600"/>
            <a:ext cx="1159500" cy="8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Data</a:t>
            </a:r>
            <a:endParaRPr b="1"/>
          </a:p>
        </p:txBody>
      </p:sp>
      <p:sp>
        <p:nvSpPr>
          <p:cNvPr id="386" name="Google Shape;386;p36"/>
          <p:cNvSpPr/>
          <p:nvPr/>
        </p:nvSpPr>
        <p:spPr>
          <a:xfrm>
            <a:off x="1989800" y="2153300"/>
            <a:ext cx="1159500" cy="810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Train</a:t>
            </a:r>
            <a:endParaRPr b="1">
              <a:solidFill>
                <a:schemeClr val="dk1"/>
              </a:solidFill>
            </a:endParaRPr>
          </a:p>
          <a:p>
            <a:pPr indent="0" lvl="0" marL="0" rtl="0" algn="ctr">
              <a:spcBef>
                <a:spcPts val="0"/>
              </a:spcBef>
              <a:spcAft>
                <a:spcPts val="0"/>
              </a:spcAft>
              <a:buNone/>
            </a:pPr>
            <a:r>
              <a:rPr b="1" lang="fr" sz="900">
                <a:solidFill>
                  <a:schemeClr val="dk1"/>
                </a:solidFill>
              </a:rPr>
              <a:t>⅔</a:t>
            </a:r>
            <a:r>
              <a:rPr b="1" lang="fr" sz="900">
                <a:solidFill>
                  <a:schemeClr val="dk1"/>
                </a:solidFill>
              </a:rPr>
              <a:t> des données</a:t>
            </a:r>
            <a:endParaRPr b="1" sz="900">
              <a:solidFill>
                <a:schemeClr val="dk1"/>
              </a:solidFill>
            </a:endParaRPr>
          </a:p>
        </p:txBody>
      </p:sp>
      <p:sp>
        <p:nvSpPr>
          <p:cNvPr id="387" name="Google Shape;387;p36"/>
          <p:cNvSpPr/>
          <p:nvPr/>
        </p:nvSpPr>
        <p:spPr>
          <a:xfrm>
            <a:off x="1989800" y="3926300"/>
            <a:ext cx="1288200" cy="8103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Test</a:t>
            </a:r>
            <a:endParaRPr b="1">
              <a:solidFill>
                <a:schemeClr val="dk1"/>
              </a:solidFill>
            </a:endParaRPr>
          </a:p>
          <a:p>
            <a:pPr indent="0" lvl="0" marL="0" rtl="0" algn="ctr">
              <a:spcBef>
                <a:spcPts val="0"/>
              </a:spcBef>
              <a:spcAft>
                <a:spcPts val="0"/>
              </a:spcAft>
              <a:buNone/>
            </a:pPr>
            <a:r>
              <a:rPr b="1" lang="fr" sz="900">
                <a:solidFill>
                  <a:schemeClr val="dk1"/>
                </a:solidFill>
              </a:rPr>
              <a:t>⅓</a:t>
            </a:r>
            <a:r>
              <a:rPr b="1" lang="fr" sz="900">
                <a:solidFill>
                  <a:schemeClr val="dk1"/>
                </a:solidFill>
              </a:rPr>
              <a:t> des données</a:t>
            </a:r>
            <a:endParaRPr b="1" sz="900">
              <a:solidFill>
                <a:schemeClr val="dk1"/>
              </a:solidFill>
            </a:endParaRPr>
          </a:p>
        </p:txBody>
      </p:sp>
      <p:sp>
        <p:nvSpPr>
          <p:cNvPr id="388" name="Google Shape;388;p36"/>
          <p:cNvSpPr/>
          <p:nvPr/>
        </p:nvSpPr>
        <p:spPr>
          <a:xfrm>
            <a:off x="3149300" y="1343000"/>
            <a:ext cx="1159500" cy="810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(is_genuine)</a:t>
            </a:r>
            <a:endParaRPr b="1" sz="1000">
              <a:solidFill>
                <a:schemeClr val="dk1"/>
              </a:solidFill>
            </a:endParaRPr>
          </a:p>
        </p:txBody>
      </p:sp>
      <p:sp>
        <p:nvSpPr>
          <p:cNvPr id="389" name="Google Shape;389;p36"/>
          <p:cNvSpPr/>
          <p:nvPr/>
        </p:nvSpPr>
        <p:spPr>
          <a:xfrm>
            <a:off x="3149300" y="29636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rgbClr val="FFFFFF"/>
                </a:solidFill>
              </a:rPr>
              <a:t>(length, diagonal, …)</a:t>
            </a:r>
            <a:endParaRPr b="1" sz="1000">
              <a:solidFill>
                <a:schemeClr val="dk1"/>
              </a:solidFill>
            </a:endParaRPr>
          </a:p>
        </p:txBody>
      </p:sp>
      <p:sp>
        <p:nvSpPr>
          <p:cNvPr id="390" name="Google Shape;390;p36"/>
          <p:cNvSpPr/>
          <p:nvPr/>
        </p:nvSpPr>
        <p:spPr>
          <a:xfrm>
            <a:off x="5061500" y="1343000"/>
            <a:ext cx="1538700" cy="631800"/>
          </a:xfrm>
          <a:prstGeom prst="pentagon">
            <a:avLst>
              <a:gd fmla="val 105146" name="hf"/>
              <a:gd fmla="val 110557" name="vf"/>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t>Régression Logistique</a:t>
            </a:r>
            <a:endParaRPr b="1" sz="1100"/>
          </a:p>
        </p:txBody>
      </p:sp>
      <p:sp>
        <p:nvSpPr>
          <p:cNvPr id="391" name="Google Shape;391;p36"/>
          <p:cNvSpPr/>
          <p:nvPr/>
        </p:nvSpPr>
        <p:spPr>
          <a:xfrm>
            <a:off x="4831250" y="2288150"/>
            <a:ext cx="1999500" cy="540600"/>
          </a:xfrm>
          <a:prstGeom prst="diamond">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Entrainement</a:t>
            </a:r>
            <a:endParaRPr b="1" sz="1000">
              <a:solidFill>
                <a:schemeClr val="dk1"/>
              </a:solidFill>
            </a:endParaRPr>
          </a:p>
          <a:p>
            <a:pPr indent="0" lvl="0" marL="0" rtl="0" algn="ctr">
              <a:spcBef>
                <a:spcPts val="0"/>
              </a:spcBef>
              <a:spcAft>
                <a:spcPts val="0"/>
              </a:spcAft>
              <a:buNone/>
            </a:pPr>
            <a:r>
              <a:rPr b="1" lang="fr" sz="1000">
                <a:solidFill>
                  <a:schemeClr val="dk1"/>
                </a:solidFill>
              </a:rPr>
              <a:t>(X_train, y_train)</a:t>
            </a:r>
            <a:endParaRPr b="1" sz="1000">
              <a:solidFill>
                <a:schemeClr val="dk1"/>
              </a:solidFill>
            </a:endParaRPr>
          </a:p>
        </p:txBody>
      </p:sp>
      <p:sp>
        <p:nvSpPr>
          <p:cNvPr id="392" name="Google Shape;392;p36"/>
          <p:cNvSpPr/>
          <p:nvPr/>
        </p:nvSpPr>
        <p:spPr>
          <a:xfrm>
            <a:off x="4965050" y="3143450"/>
            <a:ext cx="1724400" cy="5055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Modèle</a:t>
            </a:r>
            <a:endParaRPr b="1" sz="1000">
              <a:solidFill>
                <a:schemeClr val="dk1"/>
              </a:solidFill>
            </a:endParaRPr>
          </a:p>
        </p:txBody>
      </p:sp>
      <p:sp>
        <p:nvSpPr>
          <p:cNvPr id="393" name="Google Shape;393;p36"/>
          <p:cNvSpPr/>
          <p:nvPr/>
        </p:nvSpPr>
        <p:spPr>
          <a:xfrm>
            <a:off x="5384900" y="3963650"/>
            <a:ext cx="881100" cy="735600"/>
          </a:xfrm>
          <a:prstGeom prst="foldedCorner">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Prédiction</a:t>
            </a:r>
            <a:endParaRPr b="1" sz="1000">
              <a:solidFill>
                <a:schemeClr val="dk1"/>
              </a:solidFill>
            </a:endParaRPr>
          </a:p>
        </p:txBody>
      </p:sp>
      <p:sp>
        <p:nvSpPr>
          <p:cNvPr id="394" name="Google Shape;394;p36"/>
          <p:cNvSpPr/>
          <p:nvPr/>
        </p:nvSpPr>
        <p:spPr>
          <a:xfrm>
            <a:off x="7100200" y="3831350"/>
            <a:ext cx="1442100" cy="10002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Résultat</a:t>
            </a:r>
            <a:endParaRPr b="1">
              <a:solidFill>
                <a:schemeClr val="dk1"/>
              </a:solidFill>
            </a:endParaRPr>
          </a:p>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(y_pred)</a:t>
            </a:r>
            <a:endParaRPr b="1">
              <a:solidFill>
                <a:schemeClr val="dk1"/>
              </a:solidFill>
            </a:endParaRPr>
          </a:p>
        </p:txBody>
      </p:sp>
      <p:cxnSp>
        <p:nvCxnSpPr>
          <p:cNvPr id="395" name="Google Shape;395;p36"/>
          <p:cNvCxnSpPr>
            <a:stCxn id="385" idx="3"/>
            <a:endCxn id="387" idx="1"/>
          </p:cNvCxnSpPr>
          <p:nvPr/>
        </p:nvCxnSpPr>
        <p:spPr>
          <a:xfrm>
            <a:off x="1608800" y="3368750"/>
            <a:ext cx="381000" cy="962700"/>
          </a:xfrm>
          <a:prstGeom prst="straightConnector1">
            <a:avLst/>
          </a:prstGeom>
          <a:noFill/>
          <a:ln cap="flat" cmpd="sng" w="28575">
            <a:solidFill>
              <a:schemeClr val="dk2"/>
            </a:solidFill>
            <a:prstDash val="solid"/>
            <a:round/>
            <a:headEnd len="med" w="med" type="none"/>
            <a:tailEnd len="med" w="med" type="triangle"/>
          </a:ln>
        </p:spPr>
      </p:cxnSp>
      <p:cxnSp>
        <p:nvCxnSpPr>
          <p:cNvPr id="396" name="Google Shape;396;p36"/>
          <p:cNvCxnSpPr>
            <a:stCxn id="385" idx="3"/>
            <a:endCxn id="386" idx="1"/>
          </p:cNvCxnSpPr>
          <p:nvPr/>
        </p:nvCxnSpPr>
        <p:spPr>
          <a:xfrm flipH="1" rot="10800000">
            <a:off x="1608800" y="2558450"/>
            <a:ext cx="381000" cy="810300"/>
          </a:xfrm>
          <a:prstGeom prst="straightConnector1">
            <a:avLst/>
          </a:prstGeom>
          <a:noFill/>
          <a:ln cap="flat" cmpd="sng" w="28575">
            <a:solidFill>
              <a:schemeClr val="dk2"/>
            </a:solidFill>
            <a:prstDash val="solid"/>
            <a:round/>
            <a:headEnd len="med" w="med" type="none"/>
            <a:tailEnd len="med" w="med" type="triangle"/>
          </a:ln>
        </p:spPr>
      </p:cxnSp>
      <p:cxnSp>
        <p:nvCxnSpPr>
          <p:cNvPr id="397" name="Google Shape;397;p36"/>
          <p:cNvCxnSpPr>
            <a:stCxn id="386" idx="3"/>
            <a:endCxn id="388" idx="2"/>
          </p:cNvCxnSpPr>
          <p:nvPr/>
        </p:nvCxnSpPr>
        <p:spPr>
          <a:xfrm flipH="1" rot="10800000">
            <a:off x="3149300" y="2153450"/>
            <a:ext cx="579900" cy="405000"/>
          </a:xfrm>
          <a:prstGeom prst="straightConnector1">
            <a:avLst/>
          </a:prstGeom>
          <a:noFill/>
          <a:ln cap="flat" cmpd="sng" w="28575">
            <a:solidFill>
              <a:schemeClr val="dk2"/>
            </a:solidFill>
            <a:prstDash val="solid"/>
            <a:round/>
            <a:headEnd len="med" w="med" type="none"/>
            <a:tailEnd len="med" w="med" type="triangle"/>
          </a:ln>
        </p:spPr>
      </p:cxnSp>
      <p:cxnSp>
        <p:nvCxnSpPr>
          <p:cNvPr id="398" name="Google Shape;398;p36"/>
          <p:cNvCxnSpPr>
            <a:stCxn id="386" idx="3"/>
            <a:endCxn id="389" idx="0"/>
          </p:cNvCxnSpPr>
          <p:nvPr/>
        </p:nvCxnSpPr>
        <p:spPr>
          <a:xfrm>
            <a:off x="3149300" y="2558450"/>
            <a:ext cx="579900" cy="405300"/>
          </a:xfrm>
          <a:prstGeom prst="straightConnector1">
            <a:avLst/>
          </a:prstGeom>
          <a:noFill/>
          <a:ln cap="flat" cmpd="sng" w="28575">
            <a:solidFill>
              <a:schemeClr val="dk2"/>
            </a:solidFill>
            <a:prstDash val="solid"/>
            <a:round/>
            <a:headEnd len="med" w="med" type="none"/>
            <a:tailEnd len="med" w="med" type="triangle"/>
          </a:ln>
        </p:spPr>
      </p:cxnSp>
      <p:cxnSp>
        <p:nvCxnSpPr>
          <p:cNvPr id="399" name="Google Shape;399;p36"/>
          <p:cNvCxnSpPr>
            <a:stCxn id="389" idx="3"/>
            <a:endCxn id="391" idx="1"/>
          </p:cNvCxnSpPr>
          <p:nvPr/>
        </p:nvCxnSpPr>
        <p:spPr>
          <a:xfrm flipH="1" rot="10800000">
            <a:off x="4308800" y="25584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400" name="Google Shape;400;p36"/>
          <p:cNvCxnSpPr>
            <a:stCxn id="388" idx="3"/>
            <a:endCxn id="391" idx="1"/>
          </p:cNvCxnSpPr>
          <p:nvPr/>
        </p:nvCxnSpPr>
        <p:spPr>
          <a:xfrm>
            <a:off x="4308800" y="17481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401" name="Google Shape;401;p36"/>
          <p:cNvCxnSpPr>
            <a:stCxn id="390" idx="3"/>
            <a:endCxn id="391" idx="0"/>
          </p:cNvCxnSpPr>
          <p:nvPr/>
        </p:nvCxnSpPr>
        <p:spPr>
          <a:xfrm>
            <a:off x="5830850" y="1974800"/>
            <a:ext cx="300" cy="313500"/>
          </a:xfrm>
          <a:prstGeom prst="straightConnector1">
            <a:avLst/>
          </a:prstGeom>
          <a:noFill/>
          <a:ln cap="flat" cmpd="sng" w="28575">
            <a:solidFill>
              <a:schemeClr val="dk2"/>
            </a:solidFill>
            <a:prstDash val="solid"/>
            <a:round/>
            <a:headEnd len="med" w="med" type="none"/>
            <a:tailEnd len="med" w="med" type="triangle"/>
          </a:ln>
        </p:spPr>
      </p:cxnSp>
      <p:cxnSp>
        <p:nvCxnSpPr>
          <p:cNvPr id="402" name="Google Shape;402;p36"/>
          <p:cNvCxnSpPr>
            <a:stCxn id="391" idx="2"/>
            <a:endCxn id="392" idx="0"/>
          </p:cNvCxnSpPr>
          <p:nvPr/>
        </p:nvCxnSpPr>
        <p:spPr>
          <a:xfrm flipH="1">
            <a:off x="5827400" y="2828750"/>
            <a:ext cx="3600" cy="314700"/>
          </a:xfrm>
          <a:prstGeom prst="straightConnector1">
            <a:avLst/>
          </a:prstGeom>
          <a:noFill/>
          <a:ln cap="flat" cmpd="sng" w="28575">
            <a:solidFill>
              <a:schemeClr val="dk2"/>
            </a:solidFill>
            <a:prstDash val="solid"/>
            <a:round/>
            <a:headEnd len="med" w="med" type="none"/>
            <a:tailEnd len="med" w="med" type="triangle"/>
          </a:ln>
        </p:spPr>
      </p:cxnSp>
      <p:cxnSp>
        <p:nvCxnSpPr>
          <p:cNvPr id="403" name="Google Shape;403;p36"/>
          <p:cNvCxnSpPr>
            <a:stCxn id="392" idx="3"/>
            <a:endCxn id="393" idx="0"/>
          </p:cNvCxnSpPr>
          <p:nvPr/>
        </p:nvCxnSpPr>
        <p:spPr>
          <a:xfrm flipH="1">
            <a:off x="5825450" y="3648950"/>
            <a:ext cx="1800" cy="314700"/>
          </a:xfrm>
          <a:prstGeom prst="straightConnector1">
            <a:avLst/>
          </a:prstGeom>
          <a:noFill/>
          <a:ln cap="flat" cmpd="sng" w="28575">
            <a:solidFill>
              <a:schemeClr val="dk2"/>
            </a:solidFill>
            <a:prstDash val="solid"/>
            <a:round/>
            <a:headEnd len="med" w="med" type="none"/>
            <a:tailEnd len="med" w="med" type="triangle"/>
          </a:ln>
        </p:spPr>
      </p:cxnSp>
      <p:cxnSp>
        <p:nvCxnSpPr>
          <p:cNvPr id="404" name="Google Shape;404;p36"/>
          <p:cNvCxnSpPr>
            <a:stCxn id="387" idx="3"/>
            <a:endCxn id="405" idx="1"/>
          </p:cNvCxnSpPr>
          <p:nvPr/>
        </p:nvCxnSpPr>
        <p:spPr>
          <a:xfrm>
            <a:off x="3278000" y="4331450"/>
            <a:ext cx="473700" cy="0"/>
          </a:xfrm>
          <a:prstGeom prst="straightConnector1">
            <a:avLst/>
          </a:prstGeom>
          <a:noFill/>
          <a:ln cap="flat" cmpd="sng" w="28575">
            <a:solidFill>
              <a:schemeClr val="dk2"/>
            </a:solidFill>
            <a:prstDash val="solid"/>
            <a:round/>
            <a:headEnd len="med" w="med" type="none"/>
            <a:tailEnd len="med" w="med" type="triangle"/>
          </a:ln>
        </p:spPr>
      </p:cxnSp>
      <p:cxnSp>
        <p:nvCxnSpPr>
          <p:cNvPr id="406" name="Google Shape;406;p36"/>
          <p:cNvCxnSpPr>
            <a:stCxn id="393" idx="3"/>
            <a:endCxn id="394" idx="2"/>
          </p:cNvCxnSpPr>
          <p:nvPr/>
        </p:nvCxnSpPr>
        <p:spPr>
          <a:xfrm>
            <a:off x="6266000" y="4331450"/>
            <a:ext cx="834300" cy="0"/>
          </a:xfrm>
          <a:prstGeom prst="straightConnector1">
            <a:avLst/>
          </a:prstGeom>
          <a:noFill/>
          <a:ln cap="flat" cmpd="sng" w="28575">
            <a:solidFill>
              <a:schemeClr val="dk2"/>
            </a:solidFill>
            <a:prstDash val="solid"/>
            <a:round/>
            <a:headEnd len="med" w="med" type="none"/>
            <a:tailEnd len="med" w="med" type="triangle"/>
          </a:ln>
        </p:spPr>
      </p:cxnSp>
      <p:sp>
        <p:nvSpPr>
          <p:cNvPr id="405" name="Google Shape;405;p36"/>
          <p:cNvSpPr/>
          <p:nvPr/>
        </p:nvSpPr>
        <p:spPr>
          <a:xfrm>
            <a:off x="3751700" y="39263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rgbClr val="FFFFFF"/>
                </a:solidFill>
              </a:rPr>
              <a:t>(length, diagonal, …)</a:t>
            </a:r>
            <a:endParaRPr b="1" sz="1000">
              <a:solidFill>
                <a:schemeClr val="dk1"/>
              </a:solidFill>
            </a:endParaRPr>
          </a:p>
        </p:txBody>
      </p:sp>
      <p:cxnSp>
        <p:nvCxnSpPr>
          <p:cNvPr id="407" name="Google Shape;407;p36"/>
          <p:cNvCxnSpPr>
            <a:stCxn id="405" idx="3"/>
            <a:endCxn id="393" idx="1"/>
          </p:cNvCxnSpPr>
          <p:nvPr/>
        </p:nvCxnSpPr>
        <p:spPr>
          <a:xfrm>
            <a:off x="4911200" y="4331450"/>
            <a:ext cx="473700" cy="0"/>
          </a:xfrm>
          <a:prstGeom prst="straightConnector1">
            <a:avLst/>
          </a:prstGeom>
          <a:noFill/>
          <a:ln cap="flat" cmpd="sng" w="28575">
            <a:solidFill>
              <a:schemeClr val="dk2"/>
            </a:solidFill>
            <a:prstDash val="solid"/>
            <a:round/>
            <a:headEnd len="med" w="med" type="none"/>
            <a:tailEnd len="med" w="med" type="triangle"/>
          </a:ln>
        </p:spPr>
      </p:cxnSp>
      <p:sp>
        <p:nvSpPr>
          <p:cNvPr id="408" name="Google Shape;408;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7"/>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Classification supervisée</a:t>
            </a:r>
            <a:endParaRPr/>
          </a:p>
          <a:p>
            <a:pPr indent="0" lvl="0" marL="0" rtl="0" algn="l">
              <a:spcBef>
                <a:spcPts val="0"/>
              </a:spcBef>
              <a:spcAft>
                <a:spcPts val="0"/>
              </a:spcAft>
              <a:buNone/>
            </a:pPr>
            <a:r>
              <a:rPr lang="fr" sz="1500"/>
              <a:t>Régression Logistique</a:t>
            </a:r>
            <a:endParaRPr/>
          </a:p>
        </p:txBody>
      </p:sp>
      <p:sp>
        <p:nvSpPr>
          <p:cNvPr id="414" name="Google Shape;414;p37"/>
          <p:cNvSpPr txBox="1"/>
          <p:nvPr>
            <p:ph idx="1" type="body"/>
          </p:nvPr>
        </p:nvSpPr>
        <p:spPr>
          <a:xfrm>
            <a:off x="4475575" y="1832175"/>
            <a:ext cx="4310100" cy="27327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fr" sz="1500">
                <a:solidFill>
                  <a:srgbClr val="374151"/>
                </a:solidFill>
                <a:highlight>
                  <a:schemeClr val="dk1"/>
                </a:highlight>
              </a:rPr>
              <a:t>- Coefficient de corrélation à la variable dépendante :</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diagonal : 0,17</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height_left : -0,44</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height_right : -0,67</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margin_up : -1,60</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margin_low : -2,61</a:t>
            </a:r>
            <a:endParaRPr sz="1500">
              <a:solidFill>
                <a:srgbClr val="374151"/>
              </a:solidFill>
              <a:highlight>
                <a:schemeClr val="dk1"/>
              </a:highlight>
            </a:endParaRPr>
          </a:p>
          <a:p>
            <a:pPr indent="0" lvl="0" marL="0" rtl="0" algn="l">
              <a:lnSpc>
                <a:spcPct val="100000"/>
              </a:lnSpc>
              <a:spcBef>
                <a:spcPts val="0"/>
              </a:spcBef>
              <a:spcAft>
                <a:spcPts val="0"/>
              </a:spcAft>
              <a:buNone/>
            </a:pPr>
            <a:r>
              <a:rPr lang="fr" sz="1500">
                <a:solidFill>
                  <a:srgbClr val="374151"/>
                </a:solidFill>
                <a:highlight>
                  <a:schemeClr val="dk1"/>
                </a:highlight>
              </a:rPr>
              <a:t>	length : 3,32</a:t>
            </a:r>
            <a:endParaRPr sz="1500">
              <a:solidFill>
                <a:srgbClr val="374151"/>
              </a:solidFill>
              <a:highlight>
                <a:schemeClr val="dk1"/>
              </a:highlight>
            </a:endParaRPr>
          </a:p>
        </p:txBody>
      </p:sp>
      <p:pic>
        <p:nvPicPr>
          <p:cNvPr id="415" name="Google Shape;415;p37"/>
          <p:cNvPicPr preferRelativeResize="0"/>
          <p:nvPr/>
        </p:nvPicPr>
        <p:blipFill>
          <a:blip r:embed="rId3">
            <a:alphaModFix/>
          </a:blip>
          <a:stretch>
            <a:fillRect/>
          </a:stretch>
        </p:blipFill>
        <p:spPr>
          <a:xfrm>
            <a:off x="1669200" y="1625100"/>
            <a:ext cx="1585200" cy="3146850"/>
          </a:xfrm>
          <a:prstGeom prst="rect">
            <a:avLst/>
          </a:prstGeom>
          <a:noFill/>
          <a:ln>
            <a:noFill/>
          </a:ln>
        </p:spPr>
      </p:pic>
      <p:sp>
        <p:nvSpPr>
          <p:cNvPr id="416" name="Google Shape;416;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8"/>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Classification supervisée</a:t>
            </a:r>
            <a:endParaRPr sz="3000"/>
          </a:p>
          <a:p>
            <a:pPr indent="0" lvl="0" marL="0" rtl="0" algn="l">
              <a:spcBef>
                <a:spcPts val="0"/>
              </a:spcBef>
              <a:spcAft>
                <a:spcPts val="0"/>
              </a:spcAft>
              <a:buNone/>
            </a:pPr>
            <a:r>
              <a:rPr lang="fr" sz="1500"/>
              <a:t>Régression Logistique (Evaluation)</a:t>
            </a:r>
            <a:endParaRPr sz="3000"/>
          </a:p>
        </p:txBody>
      </p:sp>
      <p:sp>
        <p:nvSpPr>
          <p:cNvPr id="422" name="Google Shape;422;p38"/>
          <p:cNvSpPr txBox="1"/>
          <p:nvPr>
            <p:ph idx="1" type="body"/>
          </p:nvPr>
        </p:nvSpPr>
        <p:spPr>
          <a:xfrm>
            <a:off x="2527650" y="4325816"/>
            <a:ext cx="4088700" cy="558300"/>
          </a:xfrm>
          <a:prstGeom prst="rect">
            <a:avLst/>
          </a:prstGeom>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None/>
            </a:pPr>
            <a:r>
              <a:rPr lang="fr" sz="1500">
                <a:solidFill>
                  <a:srgbClr val="374151"/>
                </a:solidFill>
                <a:highlight>
                  <a:schemeClr val="dk1"/>
                </a:highlight>
              </a:rPr>
              <a:t>Précision : 0,99 proche de 1</a:t>
            </a:r>
            <a:endParaRPr sz="1500">
              <a:solidFill>
                <a:srgbClr val="374151"/>
              </a:solidFill>
              <a:highlight>
                <a:schemeClr val="dk1"/>
              </a:highlight>
            </a:endParaRPr>
          </a:p>
          <a:p>
            <a:pPr indent="0" lvl="0" marL="0" rtl="0" algn="ctr">
              <a:lnSpc>
                <a:spcPct val="100000"/>
              </a:lnSpc>
              <a:spcBef>
                <a:spcPts val="0"/>
              </a:spcBef>
              <a:spcAft>
                <a:spcPts val="0"/>
              </a:spcAft>
              <a:buNone/>
            </a:pPr>
            <a:r>
              <a:rPr lang="fr" sz="1500">
                <a:solidFill>
                  <a:srgbClr val="374151"/>
                </a:solidFill>
                <a:highlight>
                  <a:schemeClr val="dk1"/>
                </a:highlight>
              </a:rPr>
              <a:t>Sensibilité : 0,99 </a:t>
            </a:r>
            <a:r>
              <a:rPr lang="fr" sz="1500">
                <a:solidFill>
                  <a:srgbClr val="374151"/>
                </a:solidFill>
                <a:highlight>
                  <a:schemeClr val="dk1"/>
                </a:highlight>
              </a:rPr>
              <a:t>proche de 1</a:t>
            </a:r>
            <a:endParaRPr sz="1500">
              <a:solidFill>
                <a:srgbClr val="374151"/>
              </a:solidFill>
              <a:highlight>
                <a:schemeClr val="dk1"/>
              </a:highlight>
            </a:endParaRPr>
          </a:p>
        </p:txBody>
      </p:sp>
      <p:pic>
        <p:nvPicPr>
          <p:cNvPr id="423" name="Google Shape;423;p38"/>
          <p:cNvPicPr preferRelativeResize="0"/>
          <p:nvPr/>
        </p:nvPicPr>
        <p:blipFill>
          <a:blip r:embed="rId3">
            <a:alphaModFix/>
          </a:blip>
          <a:stretch>
            <a:fillRect/>
          </a:stretch>
        </p:blipFill>
        <p:spPr>
          <a:xfrm>
            <a:off x="4906350" y="1495400"/>
            <a:ext cx="3542500" cy="2678024"/>
          </a:xfrm>
          <a:prstGeom prst="rect">
            <a:avLst/>
          </a:prstGeom>
          <a:noFill/>
          <a:ln>
            <a:noFill/>
          </a:ln>
        </p:spPr>
      </p:pic>
      <p:pic>
        <p:nvPicPr>
          <p:cNvPr id="424" name="Google Shape;424;p38"/>
          <p:cNvPicPr preferRelativeResize="0"/>
          <p:nvPr/>
        </p:nvPicPr>
        <p:blipFill>
          <a:blip r:embed="rId4">
            <a:alphaModFix/>
          </a:blip>
          <a:stretch>
            <a:fillRect/>
          </a:stretch>
        </p:blipFill>
        <p:spPr>
          <a:xfrm>
            <a:off x="784126" y="1495400"/>
            <a:ext cx="3401547" cy="2678014"/>
          </a:xfrm>
          <a:prstGeom prst="rect">
            <a:avLst/>
          </a:prstGeom>
          <a:noFill/>
          <a:ln>
            <a:noFill/>
          </a:ln>
        </p:spPr>
      </p:pic>
      <p:sp>
        <p:nvSpPr>
          <p:cNvPr id="425" name="Google Shape;425;p3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a:t>Programme de </a:t>
            </a:r>
            <a:r>
              <a:rPr b="1" lang="fr"/>
              <a:t>détection</a:t>
            </a:r>
            <a:r>
              <a:rPr b="1" lang="fr"/>
              <a:t> de faux billets</a:t>
            </a:r>
            <a:endParaRPr b="1"/>
          </a:p>
        </p:txBody>
      </p:sp>
      <p:sp>
        <p:nvSpPr>
          <p:cNvPr id="431" name="Google Shape;431;p3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Programme de </a:t>
            </a:r>
            <a:r>
              <a:rPr lang="fr"/>
              <a:t>détection</a:t>
            </a:r>
            <a:endParaRPr/>
          </a:p>
          <a:p>
            <a:pPr indent="0" lvl="0" marL="0" rtl="0" algn="l">
              <a:spcBef>
                <a:spcPts val="0"/>
              </a:spcBef>
              <a:spcAft>
                <a:spcPts val="0"/>
              </a:spcAft>
              <a:buNone/>
            </a:pPr>
            <a:r>
              <a:rPr lang="fr" sz="1500"/>
              <a:t>Prérequis</a:t>
            </a:r>
            <a:endParaRPr/>
          </a:p>
        </p:txBody>
      </p:sp>
      <p:sp>
        <p:nvSpPr>
          <p:cNvPr id="437" name="Google Shape;437;p40"/>
          <p:cNvSpPr txBox="1"/>
          <p:nvPr>
            <p:ph idx="1" type="body"/>
          </p:nvPr>
        </p:nvSpPr>
        <p:spPr>
          <a:xfrm>
            <a:off x="819150" y="1452200"/>
            <a:ext cx="7505700" cy="11196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fr" sz="1500">
                <a:solidFill>
                  <a:srgbClr val="374151"/>
                </a:solidFill>
                <a:highlight>
                  <a:schemeClr val="dk1"/>
                </a:highlight>
              </a:rPr>
              <a:t>Enregistrer les </a:t>
            </a:r>
            <a:r>
              <a:rPr lang="fr" sz="1500">
                <a:solidFill>
                  <a:srgbClr val="374151"/>
                </a:solidFill>
                <a:highlight>
                  <a:schemeClr val="dk1"/>
                </a:highlight>
              </a:rPr>
              <a:t>modèles</a:t>
            </a:r>
            <a:r>
              <a:rPr lang="fr" sz="1500">
                <a:solidFill>
                  <a:srgbClr val="374151"/>
                </a:solidFill>
                <a:highlight>
                  <a:schemeClr val="dk1"/>
                </a:highlight>
              </a:rPr>
              <a:t> </a:t>
            </a:r>
            <a:r>
              <a:rPr lang="fr" sz="1500">
                <a:solidFill>
                  <a:srgbClr val="374151"/>
                </a:solidFill>
                <a:highlight>
                  <a:schemeClr val="dk1"/>
                </a:highlight>
              </a:rPr>
              <a:t>d'entraînement dans un fichier !</a:t>
            </a:r>
            <a:endParaRPr sz="1500">
              <a:solidFill>
                <a:srgbClr val="374151"/>
              </a:solidFill>
              <a:highlight>
                <a:schemeClr val="dk1"/>
              </a:highlight>
            </a:endParaRPr>
          </a:p>
        </p:txBody>
      </p:sp>
      <p:sp>
        <p:nvSpPr>
          <p:cNvPr id="438" name="Google Shape;438;p40"/>
          <p:cNvSpPr/>
          <p:nvPr/>
        </p:nvSpPr>
        <p:spPr>
          <a:xfrm>
            <a:off x="4648200" y="2571750"/>
            <a:ext cx="4254000" cy="16479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rPr>
              <a:t>Modèle de </a:t>
            </a:r>
            <a:endParaRPr b="1">
              <a:solidFill>
                <a:schemeClr val="dk1"/>
              </a:solidFill>
            </a:endParaRPr>
          </a:p>
          <a:p>
            <a:pPr indent="0" lvl="0" marL="0" rtl="0" algn="ctr">
              <a:spcBef>
                <a:spcPts val="0"/>
              </a:spcBef>
              <a:spcAft>
                <a:spcPts val="0"/>
              </a:spcAft>
              <a:buNone/>
            </a:pPr>
            <a:r>
              <a:rPr b="1" lang="fr">
                <a:solidFill>
                  <a:schemeClr val="dk1"/>
                </a:solidFill>
              </a:rPr>
              <a:t>Régression Logistique</a:t>
            </a:r>
            <a:endParaRPr b="1">
              <a:solidFill>
                <a:schemeClr val="dk1"/>
              </a:solidFill>
            </a:endParaRPr>
          </a:p>
        </p:txBody>
      </p:sp>
      <p:sp>
        <p:nvSpPr>
          <p:cNvPr id="439" name="Google Shape;439;p40"/>
          <p:cNvSpPr/>
          <p:nvPr/>
        </p:nvSpPr>
        <p:spPr>
          <a:xfrm>
            <a:off x="255350" y="2571750"/>
            <a:ext cx="4254000" cy="1647900"/>
          </a:xfrm>
          <a:prstGeom prst="triangle">
            <a:avLst>
              <a:gd fmla="val 50000" name="adj"/>
            </a:avLst>
          </a:prstGeom>
          <a:solidFill>
            <a:srgbClr val="1C458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dk1"/>
                </a:solidFill>
              </a:rPr>
              <a:t>Modèle de </a:t>
            </a:r>
            <a:endParaRPr b="1">
              <a:solidFill>
                <a:schemeClr val="dk1"/>
              </a:solidFill>
            </a:endParaRPr>
          </a:p>
          <a:p>
            <a:pPr indent="0" lvl="0" marL="0" rtl="0" algn="ctr">
              <a:spcBef>
                <a:spcPts val="0"/>
              </a:spcBef>
              <a:spcAft>
                <a:spcPts val="0"/>
              </a:spcAft>
              <a:buNone/>
            </a:pPr>
            <a:r>
              <a:rPr b="1" lang="fr">
                <a:solidFill>
                  <a:schemeClr val="dk1"/>
                </a:solidFill>
              </a:rPr>
              <a:t>Standardisation des données</a:t>
            </a:r>
            <a:endParaRPr b="1">
              <a:solidFill>
                <a:schemeClr val="dk1"/>
              </a:solidFill>
            </a:endParaRPr>
          </a:p>
        </p:txBody>
      </p:sp>
      <p:sp>
        <p:nvSpPr>
          <p:cNvPr id="440" name="Google Shape;440;p4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Programme de détection</a:t>
            </a:r>
            <a:endParaRPr sz="3000"/>
          </a:p>
          <a:p>
            <a:pPr indent="0" lvl="0" marL="0" rtl="0" algn="l">
              <a:spcBef>
                <a:spcPts val="0"/>
              </a:spcBef>
              <a:spcAft>
                <a:spcPts val="0"/>
              </a:spcAft>
              <a:buNone/>
            </a:pPr>
            <a:r>
              <a:rPr lang="fr" sz="1500"/>
              <a:t>Fonctionnement</a:t>
            </a:r>
            <a:endParaRPr sz="1500"/>
          </a:p>
        </p:txBody>
      </p:sp>
      <p:sp>
        <p:nvSpPr>
          <p:cNvPr id="446" name="Google Shape;446;p41"/>
          <p:cNvSpPr/>
          <p:nvPr/>
        </p:nvSpPr>
        <p:spPr>
          <a:xfrm>
            <a:off x="382875" y="2721150"/>
            <a:ext cx="1258500" cy="8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Programme</a:t>
            </a:r>
            <a:endParaRPr b="1"/>
          </a:p>
        </p:txBody>
      </p:sp>
      <p:sp>
        <p:nvSpPr>
          <p:cNvPr id="447" name="Google Shape;447;p41"/>
          <p:cNvSpPr/>
          <p:nvPr/>
        </p:nvSpPr>
        <p:spPr>
          <a:xfrm>
            <a:off x="405500" y="1379125"/>
            <a:ext cx="1159500" cy="810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Modèles</a:t>
            </a:r>
            <a:endParaRPr b="1">
              <a:solidFill>
                <a:schemeClr val="dk1"/>
              </a:solidFill>
            </a:endParaRPr>
          </a:p>
        </p:txBody>
      </p:sp>
      <p:sp>
        <p:nvSpPr>
          <p:cNvPr id="448" name="Google Shape;448;p41"/>
          <p:cNvSpPr/>
          <p:nvPr/>
        </p:nvSpPr>
        <p:spPr>
          <a:xfrm>
            <a:off x="403200" y="4063175"/>
            <a:ext cx="1159500" cy="8103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a:t>
            </a:r>
            <a:endParaRPr b="1">
              <a:solidFill>
                <a:schemeClr val="dk1"/>
              </a:solidFill>
            </a:endParaRPr>
          </a:p>
        </p:txBody>
      </p:sp>
      <p:sp>
        <p:nvSpPr>
          <p:cNvPr id="449" name="Google Shape;449;p41"/>
          <p:cNvSpPr/>
          <p:nvPr/>
        </p:nvSpPr>
        <p:spPr>
          <a:xfrm>
            <a:off x="2565025" y="3440975"/>
            <a:ext cx="2121600" cy="6222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Régression Logistique</a:t>
            </a:r>
            <a:endParaRPr b="1" sz="1000">
              <a:solidFill>
                <a:schemeClr val="dk1"/>
              </a:solidFill>
            </a:endParaRPr>
          </a:p>
        </p:txBody>
      </p:sp>
      <p:cxnSp>
        <p:nvCxnSpPr>
          <p:cNvPr id="450" name="Google Shape;450;p41"/>
          <p:cNvCxnSpPr>
            <a:stCxn id="448" idx="0"/>
            <a:endCxn id="446" idx="2"/>
          </p:cNvCxnSpPr>
          <p:nvPr/>
        </p:nvCxnSpPr>
        <p:spPr>
          <a:xfrm flipH="1" rot="10800000">
            <a:off x="982950" y="3531575"/>
            <a:ext cx="29100" cy="531600"/>
          </a:xfrm>
          <a:prstGeom prst="straightConnector1">
            <a:avLst/>
          </a:prstGeom>
          <a:noFill/>
          <a:ln cap="flat" cmpd="sng" w="28575">
            <a:solidFill>
              <a:schemeClr val="dk2"/>
            </a:solidFill>
            <a:prstDash val="solid"/>
            <a:round/>
            <a:headEnd len="med" w="med" type="none"/>
            <a:tailEnd len="med" w="med" type="triangle"/>
          </a:ln>
        </p:spPr>
      </p:cxnSp>
      <p:cxnSp>
        <p:nvCxnSpPr>
          <p:cNvPr id="451" name="Google Shape;451;p41"/>
          <p:cNvCxnSpPr>
            <a:stCxn id="447" idx="2"/>
            <a:endCxn id="446" idx="0"/>
          </p:cNvCxnSpPr>
          <p:nvPr/>
        </p:nvCxnSpPr>
        <p:spPr>
          <a:xfrm>
            <a:off x="985250" y="2189425"/>
            <a:ext cx="27000" cy="531600"/>
          </a:xfrm>
          <a:prstGeom prst="straightConnector1">
            <a:avLst/>
          </a:prstGeom>
          <a:noFill/>
          <a:ln cap="flat" cmpd="sng" w="28575">
            <a:solidFill>
              <a:schemeClr val="dk2"/>
            </a:solidFill>
            <a:prstDash val="solid"/>
            <a:round/>
            <a:headEnd len="med" w="med" type="none"/>
            <a:tailEnd len="med" w="med" type="triangle"/>
          </a:ln>
        </p:spPr>
      </p:cxnSp>
      <p:sp>
        <p:nvSpPr>
          <p:cNvPr id="452" name="Google Shape;452;p41"/>
          <p:cNvSpPr/>
          <p:nvPr/>
        </p:nvSpPr>
        <p:spPr>
          <a:xfrm>
            <a:off x="987747" y="1900561"/>
            <a:ext cx="293100" cy="2055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453" name="Google Shape;453;p41"/>
          <p:cNvSpPr/>
          <p:nvPr/>
        </p:nvSpPr>
        <p:spPr>
          <a:xfrm>
            <a:off x="685050" y="1900561"/>
            <a:ext cx="293100" cy="205500"/>
          </a:xfrm>
          <a:prstGeom prst="triangle">
            <a:avLst>
              <a:gd fmla="val 50000" name="adj"/>
            </a:avLst>
          </a:prstGeom>
          <a:solidFill>
            <a:srgbClr val="1C4587"/>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p:txBody>
      </p:sp>
      <p:sp>
        <p:nvSpPr>
          <p:cNvPr id="454" name="Google Shape;454;p41"/>
          <p:cNvSpPr/>
          <p:nvPr/>
        </p:nvSpPr>
        <p:spPr>
          <a:xfrm>
            <a:off x="2565025" y="2080888"/>
            <a:ext cx="2121600" cy="622200"/>
          </a:xfrm>
          <a:prstGeom prst="triangle">
            <a:avLst>
              <a:gd fmla="val 50000"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Normalisation des données</a:t>
            </a:r>
            <a:endParaRPr b="1" sz="1000">
              <a:solidFill>
                <a:schemeClr val="dk1"/>
              </a:solidFill>
            </a:endParaRPr>
          </a:p>
        </p:txBody>
      </p:sp>
      <p:cxnSp>
        <p:nvCxnSpPr>
          <p:cNvPr id="455" name="Google Shape;455;p41"/>
          <p:cNvCxnSpPr>
            <a:stCxn id="446" idx="3"/>
            <a:endCxn id="454" idx="2"/>
          </p:cNvCxnSpPr>
          <p:nvPr/>
        </p:nvCxnSpPr>
        <p:spPr>
          <a:xfrm flipH="1" rot="10800000">
            <a:off x="1641375" y="2703000"/>
            <a:ext cx="923700" cy="423300"/>
          </a:xfrm>
          <a:prstGeom prst="straightConnector1">
            <a:avLst/>
          </a:prstGeom>
          <a:noFill/>
          <a:ln cap="flat" cmpd="sng" w="28575">
            <a:solidFill>
              <a:schemeClr val="dk2"/>
            </a:solidFill>
            <a:prstDash val="solid"/>
            <a:round/>
            <a:headEnd len="med" w="med" type="none"/>
            <a:tailEnd len="med" w="med" type="triangle"/>
          </a:ln>
        </p:spPr>
      </p:cxnSp>
      <p:cxnSp>
        <p:nvCxnSpPr>
          <p:cNvPr id="456" name="Google Shape;456;p41"/>
          <p:cNvCxnSpPr>
            <a:stCxn id="454" idx="3"/>
            <a:endCxn id="449" idx="0"/>
          </p:cNvCxnSpPr>
          <p:nvPr/>
        </p:nvCxnSpPr>
        <p:spPr>
          <a:xfrm>
            <a:off x="3625825" y="2703088"/>
            <a:ext cx="0" cy="738000"/>
          </a:xfrm>
          <a:prstGeom prst="straightConnector1">
            <a:avLst/>
          </a:prstGeom>
          <a:noFill/>
          <a:ln cap="flat" cmpd="sng" w="28575">
            <a:solidFill>
              <a:schemeClr val="dk2"/>
            </a:solidFill>
            <a:prstDash val="solid"/>
            <a:round/>
            <a:headEnd len="med" w="med" type="none"/>
            <a:tailEnd len="med" w="med" type="triangle"/>
          </a:ln>
        </p:spPr>
      </p:cxnSp>
      <p:sp>
        <p:nvSpPr>
          <p:cNvPr id="457" name="Google Shape;457;p41"/>
          <p:cNvSpPr/>
          <p:nvPr/>
        </p:nvSpPr>
        <p:spPr>
          <a:xfrm>
            <a:off x="5610275" y="3441100"/>
            <a:ext cx="1159500" cy="1004100"/>
          </a:xfrm>
          <a:prstGeom prst="foldedCorner">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chemeClr val="dk1"/>
                </a:solidFill>
              </a:rPr>
              <a:t>Prédictions</a:t>
            </a:r>
            <a:endParaRPr b="1" sz="1300">
              <a:solidFill>
                <a:schemeClr val="dk1"/>
              </a:solidFill>
            </a:endParaRPr>
          </a:p>
          <a:p>
            <a:pPr indent="0" lvl="0" marL="0" rtl="0" algn="ctr">
              <a:spcBef>
                <a:spcPts val="0"/>
              </a:spcBef>
              <a:spcAft>
                <a:spcPts val="0"/>
              </a:spcAft>
              <a:buNone/>
            </a:pPr>
            <a:r>
              <a:rPr lang="fr" sz="1000">
                <a:solidFill>
                  <a:schemeClr val="dk1"/>
                </a:solidFill>
              </a:rPr>
              <a:t>(Vrais/Faux)</a:t>
            </a:r>
            <a:endParaRPr sz="1000">
              <a:solidFill>
                <a:schemeClr val="dk1"/>
              </a:solidFill>
            </a:endParaRPr>
          </a:p>
        </p:txBody>
      </p:sp>
      <p:sp>
        <p:nvSpPr>
          <p:cNvPr id="458" name="Google Shape;458;p41"/>
          <p:cNvSpPr/>
          <p:nvPr/>
        </p:nvSpPr>
        <p:spPr>
          <a:xfrm>
            <a:off x="5610275" y="1890000"/>
            <a:ext cx="1159500" cy="1004100"/>
          </a:xfrm>
          <a:prstGeom prst="foldedCorner">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chemeClr val="dk1"/>
                </a:solidFill>
              </a:rPr>
              <a:t>Probabilités</a:t>
            </a:r>
            <a:endParaRPr b="1" sz="1300">
              <a:solidFill>
                <a:schemeClr val="dk1"/>
              </a:solidFill>
            </a:endParaRPr>
          </a:p>
          <a:p>
            <a:pPr indent="0" lvl="0" marL="0" rtl="0" algn="ctr">
              <a:spcBef>
                <a:spcPts val="0"/>
              </a:spcBef>
              <a:spcAft>
                <a:spcPts val="0"/>
              </a:spcAft>
              <a:buNone/>
            </a:pPr>
            <a:r>
              <a:rPr lang="fr" sz="1000">
                <a:solidFill>
                  <a:schemeClr val="dk1"/>
                </a:solidFill>
              </a:rPr>
              <a:t>(Vrais/Faux)</a:t>
            </a:r>
            <a:endParaRPr sz="1000">
              <a:solidFill>
                <a:schemeClr val="dk1"/>
              </a:solidFill>
            </a:endParaRPr>
          </a:p>
          <a:p>
            <a:pPr indent="0" lvl="0" marL="0" rtl="0" algn="ctr">
              <a:spcBef>
                <a:spcPts val="0"/>
              </a:spcBef>
              <a:spcAft>
                <a:spcPts val="0"/>
              </a:spcAft>
              <a:buNone/>
            </a:pPr>
            <a:r>
              <a:rPr lang="fr" sz="1000">
                <a:solidFill>
                  <a:schemeClr val="dk1"/>
                </a:solidFill>
              </a:rPr>
              <a:t>&lt; 90%</a:t>
            </a:r>
            <a:endParaRPr sz="1000">
              <a:solidFill>
                <a:schemeClr val="dk1"/>
              </a:solidFill>
            </a:endParaRPr>
          </a:p>
        </p:txBody>
      </p:sp>
      <p:cxnSp>
        <p:nvCxnSpPr>
          <p:cNvPr id="459" name="Google Shape;459;p41"/>
          <p:cNvCxnSpPr>
            <a:stCxn id="449" idx="4"/>
            <a:endCxn id="457" idx="1"/>
          </p:cNvCxnSpPr>
          <p:nvPr/>
        </p:nvCxnSpPr>
        <p:spPr>
          <a:xfrm flipH="1" rot="10800000">
            <a:off x="4686625" y="3943175"/>
            <a:ext cx="923700" cy="120000"/>
          </a:xfrm>
          <a:prstGeom prst="straightConnector1">
            <a:avLst/>
          </a:prstGeom>
          <a:noFill/>
          <a:ln cap="flat" cmpd="sng" w="28575">
            <a:solidFill>
              <a:schemeClr val="dk2"/>
            </a:solidFill>
            <a:prstDash val="solid"/>
            <a:round/>
            <a:headEnd len="med" w="med" type="none"/>
            <a:tailEnd len="med" w="med" type="triangle"/>
          </a:ln>
        </p:spPr>
      </p:cxnSp>
      <p:cxnSp>
        <p:nvCxnSpPr>
          <p:cNvPr id="460" name="Google Shape;460;p41"/>
          <p:cNvCxnSpPr>
            <a:stCxn id="457" idx="0"/>
            <a:endCxn id="458" idx="2"/>
          </p:cNvCxnSpPr>
          <p:nvPr/>
        </p:nvCxnSpPr>
        <p:spPr>
          <a:xfrm rot="10800000">
            <a:off x="6190025" y="2894200"/>
            <a:ext cx="0" cy="546900"/>
          </a:xfrm>
          <a:prstGeom prst="straightConnector1">
            <a:avLst/>
          </a:prstGeom>
          <a:noFill/>
          <a:ln cap="flat" cmpd="sng" w="28575">
            <a:solidFill>
              <a:schemeClr val="dk2"/>
            </a:solidFill>
            <a:prstDash val="solid"/>
            <a:round/>
            <a:headEnd len="med" w="med" type="none"/>
            <a:tailEnd len="med" w="med" type="triangle"/>
          </a:ln>
        </p:spPr>
      </p:cxnSp>
      <p:sp>
        <p:nvSpPr>
          <p:cNvPr id="461" name="Google Shape;461;p41"/>
          <p:cNvSpPr/>
          <p:nvPr/>
        </p:nvSpPr>
        <p:spPr>
          <a:xfrm>
            <a:off x="7415650" y="3443050"/>
            <a:ext cx="1442100" cy="10002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Fichier</a:t>
            </a:r>
            <a:endParaRPr b="1">
              <a:solidFill>
                <a:schemeClr val="dk1"/>
              </a:solidFill>
            </a:endParaRPr>
          </a:p>
          <a:p>
            <a:pPr indent="0" lvl="0" marL="0" rtl="0" algn="ctr">
              <a:spcBef>
                <a:spcPts val="0"/>
              </a:spcBef>
              <a:spcAft>
                <a:spcPts val="0"/>
              </a:spcAft>
              <a:buNone/>
            </a:pPr>
            <a:r>
              <a:rPr lang="fr" sz="1000">
                <a:solidFill>
                  <a:schemeClr val="dk1"/>
                </a:solidFill>
              </a:rPr>
              <a:t>Résultat de </a:t>
            </a:r>
            <a:r>
              <a:rPr lang="fr" sz="1000">
                <a:solidFill>
                  <a:schemeClr val="dk1"/>
                </a:solidFill>
              </a:rPr>
              <a:t>tous</a:t>
            </a:r>
            <a:r>
              <a:rPr lang="fr" sz="1000">
                <a:solidFill>
                  <a:schemeClr val="dk1"/>
                </a:solidFill>
              </a:rPr>
              <a:t> les billets</a:t>
            </a:r>
            <a:endParaRPr sz="1000">
              <a:solidFill>
                <a:schemeClr val="dk1"/>
              </a:solidFill>
            </a:endParaRPr>
          </a:p>
        </p:txBody>
      </p:sp>
      <p:sp>
        <p:nvSpPr>
          <p:cNvPr id="462" name="Google Shape;462;p41"/>
          <p:cNvSpPr/>
          <p:nvPr/>
        </p:nvSpPr>
        <p:spPr>
          <a:xfrm>
            <a:off x="7415650" y="1892925"/>
            <a:ext cx="1442100" cy="10002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Fichier</a:t>
            </a:r>
            <a:endParaRPr b="1">
              <a:solidFill>
                <a:schemeClr val="dk1"/>
              </a:solidFill>
            </a:endParaRPr>
          </a:p>
          <a:p>
            <a:pPr indent="0" lvl="0" marL="0" rtl="0" algn="ctr">
              <a:spcBef>
                <a:spcPts val="0"/>
              </a:spcBef>
              <a:spcAft>
                <a:spcPts val="0"/>
              </a:spcAft>
              <a:buNone/>
            </a:pPr>
            <a:r>
              <a:rPr lang="fr" sz="1000">
                <a:solidFill>
                  <a:schemeClr val="dk1"/>
                </a:solidFill>
              </a:rPr>
              <a:t>Billets à revérifier</a:t>
            </a:r>
            <a:endParaRPr sz="1000">
              <a:solidFill>
                <a:schemeClr val="dk1"/>
              </a:solidFill>
            </a:endParaRPr>
          </a:p>
        </p:txBody>
      </p:sp>
      <p:cxnSp>
        <p:nvCxnSpPr>
          <p:cNvPr id="463" name="Google Shape;463;p41"/>
          <p:cNvCxnSpPr>
            <a:stCxn id="458" idx="3"/>
            <a:endCxn id="462" idx="2"/>
          </p:cNvCxnSpPr>
          <p:nvPr/>
        </p:nvCxnSpPr>
        <p:spPr>
          <a:xfrm>
            <a:off x="6769775" y="2392050"/>
            <a:ext cx="645900" cy="900"/>
          </a:xfrm>
          <a:prstGeom prst="straightConnector1">
            <a:avLst/>
          </a:prstGeom>
          <a:noFill/>
          <a:ln cap="flat" cmpd="sng" w="28575">
            <a:solidFill>
              <a:schemeClr val="dk2"/>
            </a:solidFill>
            <a:prstDash val="solid"/>
            <a:round/>
            <a:headEnd len="med" w="med" type="none"/>
            <a:tailEnd len="med" w="med" type="triangle"/>
          </a:ln>
        </p:spPr>
      </p:cxnSp>
      <p:cxnSp>
        <p:nvCxnSpPr>
          <p:cNvPr id="464" name="Google Shape;464;p41"/>
          <p:cNvCxnSpPr>
            <a:stCxn id="457" idx="3"/>
            <a:endCxn id="461" idx="2"/>
          </p:cNvCxnSpPr>
          <p:nvPr/>
        </p:nvCxnSpPr>
        <p:spPr>
          <a:xfrm>
            <a:off x="6769775" y="3943150"/>
            <a:ext cx="645900" cy="0"/>
          </a:xfrm>
          <a:prstGeom prst="straightConnector1">
            <a:avLst/>
          </a:prstGeom>
          <a:noFill/>
          <a:ln cap="flat" cmpd="sng" w="28575">
            <a:solidFill>
              <a:schemeClr val="dk2"/>
            </a:solidFill>
            <a:prstDash val="solid"/>
            <a:round/>
            <a:headEnd len="med" w="med" type="none"/>
            <a:tailEnd len="med" w="med" type="triangle"/>
          </a:ln>
        </p:spPr>
      </p:cxnSp>
      <p:sp>
        <p:nvSpPr>
          <p:cNvPr id="465" name="Google Shape;465;p4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p:nvPr/>
        </p:nvSpPr>
        <p:spPr>
          <a:xfrm>
            <a:off x="5923950" y="1380491"/>
            <a:ext cx="2140650" cy="3034575"/>
          </a:xfrm>
          <a:custGeom>
            <a:rect b="b" l="l" r="r" t="t"/>
            <a:pathLst>
              <a:path extrusionOk="0" h="121383" w="85626">
                <a:moveTo>
                  <a:pt x="80869" y="1567"/>
                </a:moveTo>
                <a:cubicBezTo>
                  <a:pt x="58853" y="-2111"/>
                  <a:pt x="33439" y="485"/>
                  <a:pt x="14865" y="12864"/>
                </a:cubicBezTo>
                <a:cubicBezTo>
                  <a:pt x="9034" y="16750"/>
                  <a:pt x="0" y="20722"/>
                  <a:pt x="0" y="27730"/>
                </a:cubicBezTo>
                <a:cubicBezTo>
                  <a:pt x="0" y="41391"/>
                  <a:pt x="21400" y="45530"/>
                  <a:pt x="34191" y="50326"/>
                </a:cubicBezTo>
                <a:cubicBezTo>
                  <a:pt x="39669" y="52380"/>
                  <a:pt x="47044" y="52977"/>
                  <a:pt x="49948" y="58056"/>
                </a:cubicBezTo>
                <a:cubicBezTo>
                  <a:pt x="59595" y="74925"/>
                  <a:pt x="2123" y="78449"/>
                  <a:pt x="6838" y="97301"/>
                </a:cubicBezTo>
                <a:cubicBezTo>
                  <a:pt x="8266" y="103012"/>
                  <a:pt x="15715" y="105347"/>
                  <a:pt x="21109" y="107707"/>
                </a:cubicBezTo>
                <a:cubicBezTo>
                  <a:pt x="41250" y="116518"/>
                  <a:pt x="64768" y="114438"/>
                  <a:pt x="85626" y="121383"/>
                </a:cubicBezTo>
              </a:path>
            </a:pathLst>
          </a:custGeom>
          <a:noFill/>
          <a:ln cap="flat" cmpd="sng" w="228600">
            <a:solidFill>
              <a:schemeClr val="dk2"/>
            </a:solidFill>
            <a:prstDash val="solid"/>
            <a:round/>
            <a:headEnd len="med" w="med" type="none"/>
            <a:tailEnd len="med" w="med" type="none"/>
          </a:ln>
        </p:spPr>
      </p:sp>
      <p:sp>
        <p:nvSpPr>
          <p:cNvPr id="153" name="Google Shape;153;p15"/>
          <p:cNvSpPr txBox="1"/>
          <p:nvPr>
            <p:ph type="title"/>
          </p:nvPr>
        </p:nvSpPr>
        <p:spPr>
          <a:xfrm>
            <a:off x="8191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Déroulement du projet</a:t>
            </a:r>
            <a:endParaRPr/>
          </a:p>
        </p:txBody>
      </p:sp>
      <p:sp>
        <p:nvSpPr>
          <p:cNvPr id="154" name="Google Shape;154;p15"/>
          <p:cNvSpPr txBox="1"/>
          <p:nvPr>
            <p:ph idx="1" type="body"/>
          </p:nvPr>
        </p:nvSpPr>
        <p:spPr>
          <a:xfrm>
            <a:off x="819150" y="1266800"/>
            <a:ext cx="7505700" cy="354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sz="2000"/>
              <a:t>1 - Exploration et nettoyage des données</a:t>
            </a:r>
            <a:endParaRPr sz="2000"/>
          </a:p>
          <a:p>
            <a:pPr indent="0" lvl="0" marL="0" rtl="0" algn="l">
              <a:spcBef>
                <a:spcPts val="0"/>
              </a:spcBef>
              <a:spcAft>
                <a:spcPts val="0"/>
              </a:spcAft>
              <a:buNone/>
            </a:pPr>
            <a:r>
              <a:t/>
            </a:r>
            <a:endParaRPr sz="1200"/>
          </a:p>
          <a:p>
            <a:pPr indent="0" lvl="0" marL="0" rtl="0" algn="l">
              <a:spcBef>
                <a:spcPts val="0"/>
              </a:spcBef>
              <a:spcAft>
                <a:spcPts val="0"/>
              </a:spcAft>
              <a:buNone/>
            </a:pPr>
            <a:r>
              <a:rPr lang="fr" sz="2000"/>
              <a:t>2 - Enrichissement des données</a:t>
            </a:r>
            <a:endParaRPr sz="2000"/>
          </a:p>
          <a:p>
            <a:pPr indent="-304800" lvl="0" marL="914400" rtl="0" algn="l">
              <a:spcBef>
                <a:spcPts val="0"/>
              </a:spcBef>
              <a:spcAft>
                <a:spcPts val="0"/>
              </a:spcAft>
              <a:buSzPts val="1200"/>
              <a:buChar char="-"/>
            </a:pPr>
            <a:r>
              <a:rPr lang="fr" sz="1200"/>
              <a:t>Régression linéaire multiple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fr" sz="2000"/>
              <a:t>3 - Analyse descriptive des données</a:t>
            </a:r>
            <a:endParaRPr sz="2000"/>
          </a:p>
          <a:p>
            <a:pPr indent="-304800" lvl="0" marL="914400" rtl="0" algn="l">
              <a:spcBef>
                <a:spcPts val="0"/>
              </a:spcBef>
              <a:spcAft>
                <a:spcPts val="0"/>
              </a:spcAft>
              <a:buSzPts val="1200"/>
              <a:buChar char="-"/>
            </a:pPr>
            <a:r>
              <a:rPr lang="fr" sz="1200"/>
              <a:t>ACP</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fr" sz="2000"/>
              <a:t>4 - Classification supervisée</a:t>
            </a:r>
            <a:endParaRPr sz="2000"/>
          </a:p>
          <a:p>
            <a:pPr indent="-304800" lvl="0" marL="914400" rtl="0" algn="l">
              <a:spcBef>
                <a:spcPts val="0"/>
              </a:spcBef>
              <a:spcAft>
                <a:spcPts val="0"/>
              </a:spcAft>
              <a:buSzPts val="1200"/>
              <a:buChar char="-"/>
            </a:pPr>
            <a:r>
              <a:rPr lang="fr" sz="1200"/>
              <a:t>K-Means</a:t>
            </a:r>
            <a:endParaRPr sz="1200"/>
          </a:p>
          <a:p>
            <a:pPr indent="-304800" lvl="0" marL="914400" rtl="0" algn="l">
              <a:spcBef>
                <a:spcPts val="0"/>
              </a:spcBef>
              <a:spcAft>
                <a:spcPts val="0"/>
              </a:spcAft>
              <a:buSzPts val="1200"/>
              <a:buChar char="-"/>
            </a:pPr>
            <a:r>
              <a:rPr lang="fr" sz="1200"/>
              <a:t>Régression</a:t>
            </a:r>
            <a:r>
              <a:rPr lang="fr" sz="1200"/>
              <a:t> logistique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fr" sz="2000"/>
              <a:t>5 - Programme de </a:t>
            </a:r>
            <a:r>
              <a:rPr lang="fr" sz="2000"/>
              <a:t>détection</a:t>
            </a:r>
            <a:r>
              <a:rPr lang="fr" sz="2000"/>
              <a:t> des faux billets</a:t>
            </a:r>
            <a:endParaRPr sz="2000"/>
          </a:p>
        </p:txBody>
      </p:sp>
      <p:pic>
        <p:nvPicPr>
          <p:cNvPr id="155" name="Google Shape;155;p15"/>
          <p:cNvPicPr preferRelativeResize="0"/>
          <p:nvPr/>
        </p:nvPicPr>
        <p:blipFill>
          <a:blip r:embed="rId3">
            <a:alphaModFix/>
          </a:blip>
          <a:stretch>
            <a:fillRect/>
          </a:stretch>
        </p:blipFill>
        <p:spPr>
          <a:xfrm>
            <a:off x="7535150" y="1014050"/>
            <a:ext cx="797574" cy="797574"/>
          </a:xfrm>
          <a:prstGeom prst="rect">
            <a:avLst/>
          </a:prstGeom>
          <a:noFill/>
          <a:ln>
            <a:noFill/>
          </a:ln>
        </p:spPr>
      </p:pic>
      <p:pic>
        <p:nvPicPr>
          <p:cNvPr id="156" name="Google Shape;156;p15"/>
          <p:cNvPicPr preferRelativeResize="0"/>
          <p:nvPr/>
        </p:nvPicPr>
        <p:blipFill>
          <a:blip r:embed="rId4">
            <a:alphaModFix/>
          </a:blip>
          <a:stretch>
            <a:fillRect/>
          </a:stretch>
        </p:blipFill>
        <p:spPr>
          <a:xfrm>
            <a:off x="6559200" y="1005074"/>
            <a:ext cx="797575" cy="815525"/>
          </a:xfrm>
          <a:prstGeom prst="rect">
            <a:avLst/>
          </a:prstGeom>
          <a:noFill/>
          <a:ln>
            <a:noFill/>
          </a:ln>
        </p:spPr>
      </p:pic>
      <p:pic>
        <p:nvPicPr>
          <p:cNvPr id="157" name="Google Shape;157;p15"/>
          <p:cNvPicPr preferRelativeResize="0"/>
          <p:nvPr/>
        </p:nvPicPr>
        <p:blipFill>
          <a:blip r:embed="rId5">
            <a:alphaModFix/>
          </a:blip>
          <a:stretch>
            <a:fillRect/>
          </a:stretch>
        </p:blipFill>
        <p:spPr>
          <a:xfrm>
            <a:off x="6737575" y="2506750"/>
            <a:ext cx="797575" cy="797575"/>
          </a:xfrm>
          <a:prstGeom prst="rect">
            <a:avLst/>
          </a:prstGeom>
          <a:noFill/>
          <a:ln>
            <a:noFill/>
          </a:ln>
        </p:spPr>
      </p:pic>
      <p:pic>
        <p:nvPicPr>
          <p:cNvPr id="158" name="Google Shape;158;p15"/>
          <p:cNvPicPr preferRelativeResize="0"/>
          <p:nvPr/>
        </p:nvPicPr>
        <p:blipFill>
          <a:blip r:embed="rId6">
            <a:alphaModFix/>
          </a:blip>
          <a:stretch>
            <a:fillRect/>
          </a:stretch>
        </p:blipFill>
        <p:spPr>
          <a:xfrm>
            <a:off x="7456625" y="3854300"/>
            <a:ext cx="954600" cy="954600"/>
          </a:xfrm>
          <a:prstGeom prst="rect">
            <a:avLst/>
          </a:prstGeom>
          <a:noFill/>
          <a:ln cap="flat" cmpd="sng" w="28575">
            <a:solidFill>
              <a:srgbClr val="6AA84F"/>
            </a:solidFill>
            <a:prstDash val="solid"/>
            <a:round/>
            <a:headEnd len="sm" w="sm" type="none"/>
            <a:tailEnd len="sm" w="sm" type="none"/>
          </a:ln>
        </p:spPr>
      </p:pic>
      <p:pic>
        <p:nvPicPr>
          <p:cNvPr id="159" name="Google Shape;159;p15"/>
          <p:cNvPicPr preferRelativeResize="0"/>
          <p:nvPr/>
        </p:nvPicPr>
        <p:blipFill>
          <a:blip r:embed="rId7">
            <a:alphaModFix/>
          </a:blip>
          <a:stretch>
            <a:fillRect/>
          </a:stretch>
        </p:blipFill>
        <p:spPr>
          <a:xfrm>
            <a:off x="5490575" y="1774175"/>
            <a:ext cx="797574" cy="797574"/>
          </a:xfrm>
          <a:prstGeom prst="rect">
            <a:avLst/>
          </a:prstGeom>
          <a:noFill/>
          <a:ln>
            <a:noFill/>
          </a:ln>
        </p:spPr>
      </p:pic>
      <p:pic>
        <p:nvPicPr>
          <p:cNvPr id="160" name="Google Shape;160;p15"/>
          <p:cNvPicPr preferRelativeResize="0"/>
          <p:nvPr/>
        </p:nvPicPr>
        <p:blipFill>
          <a:blip r:embed="rId8">
            <a:alphaModFix/>
          </a:blip>
          <a:stretch>
            <a:fillRect/>
          </a:stretch>
        </p:blipFill>
        <p:spPr>
          <a:xfrm>
            <a:off x="5607775" y="3228125"/>
            <a:ext cx="815525" cy="815525"/>
          </a:xfrm>
          <a:prstGeom prst="rect">
            <a:avLst/>
          </a:prstGeom>
          <a:noFill/>
          <a:ln>
            <a:noFill/>
          </a:ln>
        </p:spPr>
      </p:pic>
      <p:cxnSp>
        <p:nvCxnSpPr>
          <p:cNvPr id="161" name="Google Shape;161;p15"/>
          <p:cNvCxnSpPr>
            <a:endCxn id="155" idx="3"/>
          </p:cNvCxnSpPr>
          <p:nvPr/>
        </p:nvCxnSpPr>
        <p:spPr>
          <a:xfrm flipH="1">
            <a:off x="8332724" y="1412237"/>
            <a:ext cx="646200" cy="600"/>
          </a:xfrm>
          <a:prstGeom prst="straightConnector1">
            <a:avLst/>
          </a:prstGeom>
          <a:noFill/>
          <a:ln cap="flat" cmpd="sng" w="76200">
            <a:solidFill>
              <a:schemeClr val="dk2"/>
            </a:solidFill>
            <a:prstDash val="solid"/>
            <a:round/>
            <a:headEnd len="med" w="med" type="none"/>
            <a:tailEnd len="med" w="med" type="triangle"/>
          </a:ln>
        </p:spPr>
      </p:cxnSp>
      <p:sp>
        <p:nvSpPr>
          <p:cNvPr id="162" name="Google Shape;162;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idx="4294967295" type="title"/>
          </p:nvPr>
        </p:nvSpPr>
        <p:spPr>
          <a:xfrm>
            <a:off x="819150" y="304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Outils</a:t>
            </a:r>
            <a:endParaRPr/>
          </a:p>
        </p:txBody>
      </p:sp>
      <p:pic>
        <p:nvPicPr>
          <p:cNvPr id="168" name="Google Shape;168;p16"/>
          <p:cNvPicPr preferRelativeResize="0"/>
          <p:nvPr/>
        </p:nvPicPr>
        <p:blipFill>
          <a:blip r:embed="rId3">
            <a:alphaModFix/>
          </a:blip>
          <a:stretch>
            <a:fillRect/>
          </a:stretch>
        </p:blipFill>
        <p:spPr>
          <a:xfrm>
            <a:off x="4794713" y="2195925"/>
            <a:ext cx="3245949" cy="1704125"/>
          </a:xfrm>
          <a:prstGeom prst="rect">
            <a:avLst/>
          </a:prstGeom>
          <a:noFill/>
          <a:ln>
            <a:noFill/>
          </a:ln>
        </p:spPr>
      </p:pic>
      <p:pic>
        <p:nvPicPr>
          <p:cNvPr id="169" name="Google Shape;169;p16"/>
          <p:cNvPicPr preferRelativeResize="0"/>
          <p:nvPr/>
        </p:nvPicPr>
        <p:blipFill>
          <a:blip r:embed="rId4">
            <a:alphaModFix/>
          </a:blip>
          <a:stretch>
            <a:fillRect/>
          </a:stretch>
        </p:blipFill>
        <p:spPr>
          <a:xfrm>
            <a:off x="1103338" y="2190738"/>
            <a:ext cx="3429000" cy="1714500"/>
          </a:xfrm>
          <a:prstGeom prst="rect">
            <a:avLst/>
          </a:prstGeom>
          <a:noFill/>
          <a:ln>
            <a:noFill/>
          </a:ln>
        </p:spPr>
      </p:pic>
      <p:sp>
        <p:nvSpPr>
          <p:cNvPr id="170" name="Google Shape;170;p16"/>
          <p:cNvSpPr txBox="1"/>
          <p:nvPr/>
        </p:nvSpPr>
        <p:spPr>
          <a:xfrm>
            <a:off x="1517500" y="1681625"/>
            <a:ext cx="2600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Nunito"/>
                <a:ea typeface="Nunito"/>
                <a:cs typeface="Nunito"/>
                <a:sym typeface="Nunito"/>
              </a:rPr>
              <a:t>Langage</a:t>
            </a:r>
            <a:r>
              <a:rPr b="1" lang="fr">
                <a:latin typeface="Nunito"/>
                <a:ea typeface="Nunito"/>
                <a:cs typeface="Nunito"/>
                <a:sym typeface="Nunito"/>
              </a:rPr>
              <a:t> de </a:t>
            </a:r>
            <a:r>
              <a:rPr b="1" lang="fr">
                <a:latin typeface="Nunito"/>
                <a:ea typeface="Nunito"/>
                <a:cs typeface="Nunito"/>
                <a:sym typeface="Nunito"/>
              </a:rPr>
              <a:t>programmation </a:t>
            </a:r>
            <a:r>
              <a:rPr b="1" lang="fr">
                <a:latin typeface="Nunito"/>
                <a:ea typeface="Nunito"/>
                <a:cs typeface="Nunito"/>
                <a:sym typeface="Nunito"/>
              </a:rPr>
              <a:t>:</a:t>
            </a:r>
            <a:endParaRPr b="1">
              <a:latin typeface="Nunito"/>
              <a:ea typeface="Nunito"/>
              <a:cs typeface="Nunito"/>
              <a:sym typeface="Nunito"/>
            </a:endParaRPr>
          </a:p>
        </p:txBody>
      </p:sp>
      <p:sp>
        <p:nvSpPr>
          <p:cNvPr id="171" name="Google Shape;171;p16"/>
          <p:cNvSpPr txBox="1"/>
          <p:nvPr/>
        </p:nvSpPr>
        <p:spPr>
          <a:xfrm>
            <a:off x="5258188" y="1681625"/>
            <a:ext cx="2319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a:latin typeface="Nunito"/>
                <a:ea typeface="Nunito"/>
                <a:cs typeface="Nunito"/>
                <a:sym typeface="Nunito"/>
              </a:rPr>
              <a:t>Logiciel :</a:t>
            </a:r>
            <a:endParaRPr b="1">
              <a:latin typeface="Nunito"/>
              <a:ea typeface="Nunito"/>
              <a:cs typeface="Nunito"/>
              <a:sym typeface="Nunito"/>
            </a:endParaRPr>
          </a:p>
        </p:txBody>
      </p:sp>
      <p:sp>
        <p:nvSpPr>
          <p:cNvPr id="172" name="Google Shape;172;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a:t>Exploration et nettoyage des données</a:t>
            </a:r>
            <a:endParaRPr b="1"/>
          </a:p>
        </p:txBody>
      </p:sp>
      <p:sp>
        <p:nvSpPr>
          <p:cNvPr id="178" name="Google Shape;178;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Exploration et nettoyage des données</a:t>
            </a:r>
            <a:endParaRPr sz="3000"/>
          </a:p>
        </p:txBody>
      </p:sp>
      <p:sp>
        <p:nvSpPr>
          <p:cNvPr id="184" name="Google Shape;184;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fr" sz="1400"/>
              <a:t>- 1500 billets</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fr" sz="1400"/>
              <a:t>- 1 variable qualitative</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fr" sz="1400"/>
              <a:t>- 6 variables quantitatives</a:t>
            </a:r>
            <a:endParaRPr sz="1400"/>
          </a:p>
          <a:p>
            <a:pPr indent="0" lvl="0" marL="0" rtl="0" algn="l">
              <a:spcBef>
                <a:spcPts val="0"/>
              </a:spcBef>
              <a:spcAft>
                <a:spcPts val="0"/>
              </a:spcAft>
              <a:buNone/>
            </a:pPr>
            <a:r>
              <a:t/>
            </a:r>
            <a:endParaRPr sz="1400"/>
          </a:p>
          <a:p>
            <a:pPr indent="0" lvl="0" marL="0" rtl="0" algn="ctr">
              <a:spcBef>
                <a:spcPts val="0"/>
              </a:spcBef>
              <a:spcAft>
                <a:spcPts val="0"/>
              </a:spcAft>
              <a:buNone/>
            </a:pPr>
            <a:r>
              <a:rPr lang="fr" sz="1400"/>
              <a:t>- Pas de valeur aberrante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fr" sz="1400"/>
              <a:t>- Pas de doublons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fr" sz="1400"/>
              <a:t>- 37 valeurs null (margin_low)</a:t>
            </a:r>
            <a:endParaRPr sz="1400"/>
          </a:p>
          <a:p>
            <a:pPr indent="0" lvl="0" marL="0" rtl="0" algn="l">
              <a:spcBef>
                <a:spcPts val="0"/>
              </a:spcBef>
              <a:spcAft>
                <a:spcPts val="0"/>
              </a:spcAft>
              <a:buNone/>
            </a:pPr>
            <a:r>
              <a:t/>
            </a:r>
            <a:endParaRPr/>
          </a:p>
        </p:txBody>
      </p:sp>
      <p:pic>
        <p:nvPicPr>
          <p:cNvPr id="185" name="Google Shape;185;p18"/>
          <p:cNvPicPr preferRelativeResize="0"/>
          <p:nvPr/>
        </p:nvPicPr>
        <p:blipFill>
          <a:blip r:embed="rId3">
            <a:alphaModFix/>
          </a:blip>
          <a:stretch>
            <a:fillRect/>
          </a:stretch>
        </p:blipFill>
        <p:spPr>
          <a:xfrm>
            <a:off x="288875" y="1685974"/>
            <a:ext cx="2877500" cy="1692450"/>
          </a:xfrm>
          <a:prstGeom prst="rect">
            <a:avLst/>
          </a:prstGeom>
          <a:noFill/>
          <a:ln>
            <a:noFill/>
          </a:ln>
        </p:spPr>
      </p:pic>
      <p:pic>
        <p:nvPicPr>
          <p:cNvPr id="186" name="Google Shape;186;p18"/>
          <p:cNvPicPr preferRelativeResize="0"/>
          <p:nvPr/>
        </p:nvPicPr>
        <p:blipFill>
          <a:blip r:embed="rId4">
            <a:alphaModFix/>
          </a:blip>
          <a:stretch>
            <a:fillRect/>
          </a:stretch>
        </p:blipFill>
        <p:spPr>
          <a:xfrm>
            <a:off x="6104438" y="1685987"/>
            <a:ext cx="2723334" cy="1692450"/>
          </a:xfrm>
          <a:prstGeom prst="rect">
            <a:avLst/>
          </a:prstGeom>
          <a:noFill/>
          <a:ln>
            <a:noFill/>
          </a:ln>
        </p:spPr>
      </p:pic>
      <p:pic>
        <p:nvPicPr>
          <p:cNvPr id="187" name="Google Shape;187;p18"/>
          <p:cNvPicPr preferRelativeResize="0"/>
          <p:nvPr/>
        </p:nvPicPr>
        <p:blipFill>
          <a:blip r:embed="rId5">
            <a:alphaModFix/>
          </a:blip>
          <a:stretch>
            <a:fillRect/>
          </a:stretch>
        </p:blipFill>
        <p:spPr>
          <a:xfrm>
            <a:off x="6027362" y="3638538"/>
            <a:ext cx="2877500" cy="1240429"/>
          </a:xfrm>
          <a:prstGeom prst="rect">
            <a:avLst/>
          </a:prstGeom>
          <a:noFill/>
          <a:ln>
            <a:noFill/>
          </a:ln>
        </p:spPr>
      </p:pic>
      <p:pic>
        <p:nvPicPr>
          <p:cNvPr id="188" name="Google Shape;188;p18"/>
          <p:cNvPicPr preferRelativeResize="0"/>
          <p:nvPr/>
        </p:nvPicPr>
        <p:blipFill>
          <a:blip r:embed="rId6">
            <a:alphaModFix/>
          </a:blip>
          <a:stretch>
            <a:fillRect/>
          </a:stretch>
        </p:blipFill>
        <p:spPr>
          <a:xfrm>
            <a:off x="288875" y="4047875"/>
            <a:ext cx="3392049" cy="567900"/>
          </a:xfrm>
          <a:prstGeom prst="rect">
            <a:avLst/>
          </a:prstGeom>
          <a:noFill/>
          <a:ln>
            <a:noFill/>
          </a:ln>
        </p:spPr>
      </p:pic>
      <p:sp>
        <p:nvSpPr>
          <p:cNvPr id="189" name="Google Shape;189;p18"/>
          <p:cNvSpPr txBox="1"/>
          <p:nvPr/>
        </p:nvSpPr>
        <p:spPr>
          <a:xfrm>
            <a:off x="791025" y="128577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highlight>
                  <a:srgbClr val="FFF2CC"/>
                </a:highlight>
                <a:latin typeface="Calibri"/>
                <a:ea typeface="Calibri"/>
                <a:cs typeface="Calibri"/>
                <a:sym typeface="Calibri"/>
              </a:rPr>
              <a:t>Data</a:t>
            </a:r>
            <a:endParaRPr>
              <a:highlight>
                <a:srgbClr val="FFF2CC"/>
              </a:highlight>
              <a:latin typeface="Calibri"/>
              <a:ea typeface="Calibri"/>
              <a:cs typeface="Calibri"/>
              <a:sym typeface="Calibri"/>
            </a:endParaRPr>
          </a:p>
        </p:txBody>
      </p:sp>
      <p:sp>
        <p:nvSpPr>
          <p:cNvPr id="190" name="Google Shape;190;p18"/>
          <p:cNvSpPr txBox="1"/>
          <p:nvPr/>
        </p:nvSpPr>
        <p:spPr>
          <a:xfrm>
            <a:off x="6529525" y="128577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highlight>
                  <a:srgbClr val="FFF2CC"/>
                </a:highlight>
                <a:latin typeface="Calibri"/>
                <a:ea typeface="Calibri"/>
                <a:cs typeface="Calibri"/>
                <a:sym typeface="Calibri"/>
              </a:rPr>
              <a:t>Data.info()</a:t>
            </a:r>
            <a:endParaRPr>
              <a:highlight>
                <a:srgbClr val="FFF2CC"/>
              </a:highlight>
              <a:latin typeface="Calibri"/>
              <a:ea typeface="Calibri"/>
              <a:cs typeface="Calibri"/>
              <a:sym typeface="Calibri"/>
            </a:endParaRPr>
          </a:p>
        </p:txBody>
      </p:sp>
      <p:sp>
        <p:nvSpPr>
          <p:cNvPr id="191" name="Google Shape;191;p18"/>
          <p:cNvSpPr txBox="1"/>
          <p:nvPr/>
        </p:nvSpPr>
        <p:spPr>
          <a:xfrm>
            <a:off x="6529500" y="3274100"/>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highlight>
                  <a:srgbClr val="FFF2CC"/>
                </a:highlight>
                <a:latin typeface="Calibri"/>
                <a:ea typeface="Calibri"/>
                <a:cs typeface="Calibri"/>
                <a:sym typeface="Calibri"/>
              </a:rPr>
              <a:t>Data.describe()</a:t>
            </a:r>
            <a:endParaRPr>
              <a:highlight>
                <a:srgbClr val="FFF2CC"/>
              </a:highlight>
              <a:latin typeface="Calibri"/>
              <a:ea typeface="Calibri"/>
              <a:cs typeface="Calibri"/>
              <a:sym typeface="Calibri"/>
            </a:endParaRPr>
          </a:p>
        </p:txBody>
      </p:sp>
      <p:sp>
        <p:nvSpPr>
          <p:cNvPr id="192" name="Google Shape;192;p18"/>
          <p:cNvSpPr txBox="1"/>
          <p:nvPr/>
        </p:nvSpPr>
        <p:spPr>
          <a:xfrm>
            <a:off x="791025" y="3545425"/>
            <a:ext cx="187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highlight>
                  <a:srgbClr val="FFF2CC"/>
                </a:highlight>
                <a:latin typeface="Calibri"/>
                <a:ea typeface="Calibri"/>
                <a:cs typeface="Calibri"/>
                <a:sym typeface="Calibri"/>
              </a:rPr>
              <a:t>Data.drop_dublicates()</a:t>
            </a:r>
            <a:endParaRPr>
              <a:highlight>
                <a:srgbClr val="FFF2CC"/>
              </a:highlight>
              <a:latin typeface="Calibri"/>
              <a:ea typeface="Calibri"/>
              <a:cs typeface="Calibri"/>
              <a:sym typeface="Calibri"/>
            </a:endParaRPr>
          </a:p>
        </p:txBody>
      </p:sp>
      <p:sp>
        <p:nvSpPr>
          <p:cNvPr id="193" name="Google Shape;193;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a:t>Enrichissement</a:t>
            </a:r>
            <a:r>
              <a:rPr b="1" lang="fr"/>
              <a:t> des données</a:t>
            </a:r>
            <a:endParaRPr b="1"/>
          </a:p>
        </p:txBody>
      </p:sp>
      <p:sp>
        <p:nvSpPr>
          <p:cNvPr id="199" name="Google Shape;199;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Lors de ma précédente mission, je me suis retrouvé avec un jeu de données comportant plein de valeurs manquantes, une vraie galère ! Mais j’ai eu de très bons résultats en utilisant une régression linéaire pour combler ces dernières. Ça te servira peut-être pour ta prochaine mission, qui sait ?" id="204" name="Google Shape;204;p20"/>
          <p:cNvPicPr preferRelativeResize="0"/>
          <p:nvPr/>
        </p:nvPicPr>
        <p:blipFill>
          <a:blip r:embed="rId3">
            <a:alphaModFix/>
          </a:blip>
          <a:stretch>
            <a:fillRect/>
          </a:stretch>
        </p:blipFill>
        <p:spPr>
          <a:xfrm>
            <a:off x="2521688" y="2269425"/>
            <a:ext cx="4100625" cy="2658550"/>
          </a:xfrm>
          <a:prstGeom prst="rect">
            <a:avLst/>
          </a:prstGeom>
          <a:noFill/>
          <a:ln>
            <a:noFill/>
          </a:ln>
        </p:spPr>
      </p:pic>
      <p:sp>
        <p:nvSpPr>
          <p:cNvPr id="205" name="Google Shape;205;p20"/>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Enrichissement des données</a:t>
            </a:r>
            <a:endParaRPr/>
          </a:p>
          <a:p>
            <a:pPr indent="0" lvl="0" marL="0" rtl="0" algn="l">
              <a:spcBef>
                <a:spcPts val="0"/>
              </a:spcBef>
              <a:spcAft>
                <a:spcPts val="0"/>
              </a:spcAft>
              <a:buNone/>
            </a:pPr>
            <a:r>
              <a:rPr lang="fr" sz="1500"/>
              <a:t>Régression linéaire multiple (Définition)</a:t>
            </a:r>
            <a:endParaRPr sz="1500"/>
          </a:p>
        </p:txBody>
      </p:sp>
      <p:sp>
        <p:nvSpPr>
          <p:cNvPr id="206" name="Google Shape;206;p20"/>
          <p:cNvSpPr txBox="1"/>
          <p:nvPr>
            <p:ph idx="1" type="body"/>
          </p:nvPr>
        </p:nvSpPr>
        <p:spPr>
          <a:xfrm>
            <a:off x="819150" y="17007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200">
                <a:solidFill>
                  <a:schemeClr val="accent6"/>
                </a:solidFill>
                <a:highlight>
                  <a:schemeClr val="dk1"/>
                </a:highlight>
              </a:rPr>
              <a:t>La régression linéaire multiple est une méthode d'analyse statistique utilisée pour prédire une variable dépendante continue à partir de deux ou plusieurs variables indépendantes !</a:t>
            </a:r>
            <a:endParaRPr>
              <a:solidFill>
                <a:schemeClr val="accent6"/>
              </a:solidFill>
              <a:highlight>
                <a:schemeClr val="dk1"/>
              </a:highlight>
            </a:endParaRPr>
          </a:p>
        </p:txBody>
      </p:sp>
      <p:pic>
        <p:nvPicPr>
          <p:cNvPr id="207" name="Google Shape;207;p20"/>
          <p:cNvPicPr preferRelativeResize="0"/>
          <p:nvPr/>
        </p:nvPicPr>
        <p:blipFill>
          <a:blip r:embed="rId4">
            <a:alphaModFix/>
          </a:blip>
          <a:stretch>
            <a:fillRect/>
          </a:stretch>
        </p:blipFill>
        <p:spPr>
          <a:xfrm>
            <a:off x="203800" y="2778500"/>
            <a:ext cx="2865951" cy="2149474"/>
          </a:xfrm>
          <a:prstGeom prst="rect">
            <a:avLst/>
          </a:prstGeom>
          <a:noFill/>
          <a:ln>
            <a:noFill/>
          </a:ln>
        </p:spPr>
      </p:pic>
      <p:pic>
        <p:nvPicPr>
          <p:cNvPr id="208" name="Google Shape;208;p20"/>
          <p:cNvPicPr preferRelativeResize="0"/>
          <p:nvPr/>
        </p:nvPicPr>
        <p:blipFill>
          <a:blip r:embed="rId5">
            <a:alphaModFix/>
          </a:blip>
          <a:stretch>
            <a:fillRect/>
          </a:stretch>
        </p:blipFill>
        <p:spPr>
          <a:xfrm>
            <a:off x="6169225" y="2778500"/>
            <a:ext cx="2773507" cy="2149475"/>
          </a:xfrm>
          <a:prstGeom prst="rect">
            <a:avLst/>
          </a:prstGeom>
          <a:noFill/>
          <a:ln>
            <a:noFill/>
          </a:ln>
        </p:spPr>
      </p:pic>
      <p:sp>
        <p:nvSpPr>
          <p:cNvPr id="209" name="Google Shape;209;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idx="4294967295"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Enrichissement des données</a:t>
            </a:r>
            <a:endParaRPr sz="3000"/>
          </a:p>
          <a:p>
            <a:pPr indent="0" lvl="0" marL="0" rtl="0" algn="l">
              <a:spcBef>
                <a:spcPts val="0"/>
              </a:spcBef>
              <a:spcAft>
                <a:spcPts val="0"/>
              </a:spcAft>
              <a:buNone/>
            </a:pPr>
            <a:r>
              <a:rPr lang="fr" sz="1500"/>
              <a:t>Régression linéaire multiple (Cheminement)</a:t>
            </a:r>
            <a:endParaRPr sz="3000"/>
          </a:p>
        </p:txBody>
      </p:sp>
      <p:sp>
        <p:nvSpPr>
          <p:cNvPr id="215" name="Google Shape;215;p21"/>
          <p:cNvSpPr/>
          <p:nvPr/>
        </p:nvSpPr>
        <p:spPr>
          <a:xfrm>
            <a:off x="449300" y="2963600"/>
            <a:ext cx="1159500" cy="81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t>Data</a:t>
            </a:r>
            <a:endParaRPr b="1"/>
          </a:p>
        </p:txBody>
      </p:sp>
      <p:sp>
        <p:nvSpPr>
          <p:cNvPr id="216" name="Google Shape;216;p21"/>
          <p:cNvSpPr/>
          <p:nvPr/>
        </p:nvSpPr>
        <p:spPr>
          <a:xfrm>
            <a:off x="1989800" y="2153300"/>
            <a:ext cx="1159500" cy="810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complète</a:t>
            </a:r>
            <a:endParaRPr b="1">
              <a:solidFill>
                <a:schemeClr val="dk1"/>
              </a:solidFill>
            </a:endParaRPr>
          </a:p>
        </p:txBody>
      </p:sp>
      <p:sp>
        <p:nvSpPr>
          <p:cNvPr id="217" name="Google Shape;217;p21"/>
          <p:cNvSpPr/>
          <p:nvPr/>
        </p:nvSpPr>
        <p:spPr>
          <a:xfrm>
            <a:off x="1989800" y="3926300"/>
            <a:ext cx="1288200" cy="8103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Data incomplète</a:t>
            </a:r>
            <a:endParaRPr b="1">
              <a:solidFill>
                <a:schemeClr val="dk1"/>
              </a:solidFill>
            </a:endParaRPr>
          </a:p>
        </p:txBody>
      </p:sp>
      <p:sp>
        <p:nvSpPr>
          <p:cNvPr id="218" name="Google Shape;218;p21"/>
          <p:cNvSpPr/>
          <p:nvPr/>
        </p:nvSpPr>
        <p:spPr>
          <a:xfrm>
            <a:off x="3149300" y="1343000"/>
            <a:ext cx="1159500" cy="8103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(margin_low)</a:t>
            </a:r>
            <a:endParaRPr b="1" sz="1000">
              <a:solidFill>
                <a:schemeClr val="dk1"/>
              </a:solidFill>
            </a:endParaRPr>
          </a:p>
        </p:txBody>
      </p:sp>
      <p:sp>
        <p:nvSpPr>
          <p:cNvPr id="219" name="Google Shape;219;p21"/>
          <p:cNvSpPr/>
          <p:nvPr/>
        </p:nvSpPr>
        <p:spPr>
          <a:xfrm>
            <a:off x="3149300" y="29636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chemeClr val="dk1"/>
                </a:solidFill>
              </a:rPr>
              <a:t>(length, diagonal, …)</a:t>
            </a:r>
            <a:endParaRPr b="1" sz="1000">
              <a:solidFill>
                <a:schemeClr val="dk1"/>
              </a:solidFill>
            </a:endParaRPr>
          </a:p>
        </p:txBody>
      </p:sp>
      <p:sp>
        <p:nvSpPr>
          <p:cNvPr id="220" name="Google Shape;220;p21"/>
          <p:cNvSpPr/>
          <p:nvPr/>
        </p:nvSpPr>
        <p:spPr>
          <a:xfrm>
            <a:off x="5061500" y="1343000"/>
            <a:ext cx="1538700" cy="631800"/>
          </a:xfrm>
          <a:prstGeom prst="pentagon">
            <a:avLst>
              <a:gd fmla="val 105146" name="hf"/>
              <a:gd fmla="val 110557" name="vf"/>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t>Régression</a:t>
            </a:r>
            <a:r>
              <a:rPr b="1" lang="fr" sz="1100"/>
              <a:t> Linéaire</a:t>
            </a:r>
            <a:endParaRPr b="1" sz="1100"/>
          </a:p>
        </p:txBody>
      </p:sp>
      <p:sp>
        <p:nvSpPr>
          <p:cNvPr id="221" name="Google Shape;221;p21"/>
          <p:cNvSpPr/>
          <p:nvPr/>
        </p:nvSpPr>
        <p:spPr>
          <a:xfrm>
            <a:off x="4831250" y="2288150"/>
            <a:ext cx="1999500" cy="540600"/>
          </a:xfrm>
          <a:prstGeom prst="diamond">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Entrainement</a:t>
            </a:r>
            <a:endParaRPr b="1" sz="1000">
              <a:solidFill>
                <a:schemeClr val="dk1"/>
              </a:solidFill>
            </a:endParaRPr>
          </a:p>
          <a:p>
            <a:pPr indent="0" lvl="0" marL="0" rtl="0" algn="ctr">
              <a:spcBef>
                <a:spcPts val="0"/>
              </a:spcBef>
              <a:spcAft>
                <a:spcPts val="0"/>
              </a:spcAft>
              <a:buNone/>
            </a:pPr>
            <a:r>
              <a:rPr b="1" lang="fr" sz="1000">
                <a:solidFill>
                  <a:schemeClr val="dk1"/>
                </a:solidFill>
              </a:rPr>
              <a:t>(X,y)</a:t>
            </a:r>
            <a:endParaRPr b="1" sz="1000">
              <a:solidFill>
                <a:schemeClr val="dk1"/>
              </a:solidFill>
            </a:endParaRPr>
          </a:p>
        </p:txBody>
      </p:sp>
      <p:sp>
        <p:nvSpPr>
          <p:cNvPr id="222" name="Google Shape;222;p21"/>
          <p:cNvSpPr/>
          <p:nvPr/>
        </p:nvSpPr>
        <p:spPr>
          <a:xfrm>
            <a:off x="4965050" y="3143450"/>
            <a:ext cx="1724400" cy="505500"/>
          </a:xfrm>
          <a:prstGeom prst="triangle">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Modèle</a:t>
            </a:r>
            <a:endParaRPr b="1" sz="1000">
              <a:solidFill>
                <a:schemeClr val="dk1"/>
              </a:solidFill>
            </a:endParaRPr>
          </a:p>
        </p:txBody>
      </p:sp>
      <p:sp>
        <p:nvSpPr>
          <p:cNvPr id="223" name="Google Shape;223;p21"/>
          <p:cNvSpPr/>
          <p:nvPr/>
        </p:nvSpPr>
        <p:spPr>
          <a:xfrm>
            <a:off x="5384900" y="3963650"/>
            <a:ext cx="881100" cy="735600"/>
          </a:xfrm>
          <a:prstGeom prst="foldedCorner">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Prédiction</a:t>
            </a:r>
            <a:endParaRPr b="1" sz="1000">
              <a:solidFill>
                <a:schemeClr val="dk1"/>
              </a:solidFill>
            </a:endParaRPr>
          </a:p>
        </p:txBody>
      </p:sp>
      <p:sp>
        <p:nvSpPr>
          <p:cNvPr id="224" name="Google Shape;224;p21"/>
          <p:cNvSpPr/>
          <p:nvPr/>
        </p:nvSpPr>
        <p:spPr>
          <a:xfrm>
            <a:off x="7100200" y="3831350"/>
            <a:ext cx="1442100" cy="10002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chemeClr val="dk1"/>
                </a:solidFill>
              </a:rPr>
              <a:t>Résultat</a:t>
            </a:r>
            <a:endParaRPr b="1">
              <a:solidFill>
                <a:schemeClr val="dk1"/>
              </a:solidFill>
            </a:endParaRPr>
          </a:p>
          <a:p>
            <a:pPr indent="0" lvl="0" marL="0" rtl="0" algn="ctr">
              <a:spcBef>
                <a:spcPts val="0"/>
              </a:spcBef>
              <a:spcAft>
                <a:spcPts val="0"/>
              </a:spcAft>
              <a:buNone/>
            </a:pPr>
            <a:r>
              <a:rPr b="1" lang="fr" sz="1000">
                <a:solidFill>
                  <a:schemeClr val="dk1"/>
                </a:solidFill>
              </a:rPr>
              <a:t>Variable dépendante</a:t>
            </a:r>
            <a:endParaRPr b="1" sz="1000">
              <a:solidFill>
                <a:schemeClr val="dk1"/>
              </a:solidFill>
            </a:endParaRPr>
          </a:p>
          <a:p>
            <a:pPr indent="0" lvl="0" marL="0" rtl="0" algn="ctr">
              <a:spcBef>
                <a:spcPts val="0"/>
              </a:spcBef>
              <a:spcAft>
                <a:spcPts val="0"/>
              </a:spcAft>
              <a:buNone/>
            </a:pPr>
            <a:r>
              <a:rPr b="1" lang="fr" sz="1000">
                <a:solidFill>
                  <a:schemeClr val="dk1"/>
                </a:solidFill>
              </a:rPr>
              <a:t>(margin_low)</a:t>
            </a:r>
            <a:endParaRPr b="1">
              <a:solidFill>
                <a:schemeClr val="dk1"/>
              </a:solidFill>
            </a:endParaRPr>
          </a:p>
        </p:txBody>
      </p:sp>
      <p:cxnSp>
        <p:nvCxnSpPr>
          <p:cNvPr id="225" name="Google Shape;225;p21"/>
          <p:cNvCxnSpPr>
            <a:stCxn id="215" idx="3"/>
            <a:endCxn id="217" idx="1"/>
          </p:cNvCxnSpPr>
          <p:nvPr/>
        </p:nvCxnSpPr>
        <p:spPr>
          <a:xfrm>
            <a:off x="1608800" y="3368750"/>
            <a:ext cx="381000" cy="962700"/>
          </a:xfrm>
          <a:prstGeom prst="straightConnector1">
            <a:avLst/>
          </a:prstGeom>
          <a:noFill/>
          <a:ln cap="flat" cmpd="sng" w="28575">
            <a:solidFill>
              <a:schemeClr val="dk2"/>
            </a:solidFill>
            <a:prstDash val="solid"/>
            <a:round/>
            <a:headEnd len="med" w="med" type="none"/>
            <a:tailEnd len="med" w="med" type="triangle"/>
          </a:ln>
        </p:spPr>
      </p:cxnSp>
      <p:cxnSp>
        <p:nvCxnSpPr>
          <p:cNvPr id="226" name="Google Shape;226;p21"/>
          <p:cNvCxnSpPr>
            <a:stCxn id="215" idx="3"/>
            <a:endCxn id="216" idx="1"/>
          </p:cNvCxnSpPr>
          <p:nvPr/>
        </p:nvCxnSpPr>
        <p:spPr>
          <a:xfrm flipH="1" rot="10800000">
            <a:off x="1608800" y="2558450"/>
            <a:ext cx="381000" cy="8103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p21"/>
          <p:cNvCxnSpPr>
            <a:stCxn id="216" idx="3"/>
            <a:endCxn id="218" idx="2"/>
          </p:cNvCxnSpPr>
          <p:nvPr/>
        </p:nvCxnSpPr>
        <p:spPr>
          <a:xfrm flipH="1" rot="10800000">
            <a:off x="3149300" y="2153450"/>
            <a:ext cx="579900" cy="4050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21"/>
          <p:cNvCxnSpPr>
            <a:stCxn id="216" idx="3"/>
            <a:endCxn id="219" idx="0"/>
          </p:cNvCxnSpPr>
          <p:nvPr/>
        </p:nvCxnSpPr>
        <p:spPr>
          <a:xfrm>
            <a:off x="3149300" y="2558450"/>
            <a:ext cx="579900" cy="405300"/>
          </a:xfrm>
          <a:prstGeom prst="straightConnector1">
            <a:avLst/>
          </a:prstGeom>
          <a:noFill/>
          <a:ln cap="flat" cmpd="sng" w="28575">
            <a:solidFill>
              <a:schemeClr val="dk2"/>
            </a:solidFill>
            <a:prstDash val="solid"/>
            <a:round/>
            <a:headEnd len="med" w="med" type="none"/>
            <a:tailEnd len="med" w="med" type="triangle"/>
          </a:ln>
        </p:spPr>
      </p:cxnSp>
      <p:cxnSp>
        <p:nvCxnSpPr>
          <p:cNvPr id="229" name="Google Shape;229;p21"/>
          <p:cNvCxnSpPr>
            <a:stCxn id="219" idx="3"/>
            <a:endCxn id="221" idx="1"/>
          </p:cNvCxnSpPr>
          <p:nvPr/>
        </p:nvCxnSpPr>
        <p:spPr>
          <a:xfrm flipH="1" rot="10800000">
            <a:off x="4308800" y="25584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230" name="Google Shape;230;p21"/>
          <p:cNvCxnSpPr>
            <a:stCxn id="218" idx="3"/>
            <a:endCxn id="221" idx="1"/>
          </p:cNvCxnSpPr>
          <p:nvPr/>
        </p:nvCxnSpPr>
        <p:spPr>
          <a:xfrm>
            <a:off x="4308800" y="1748150"/>
            <a:ext cx="522600" cy="810300"/>
          </a:xfrm>
          <a:prstGeom prst="straightConnector1">
            <a:avLst/>
          </a:prstGeom>
          <a:noFill/>
          <a:ln cap="flat" cmpd="sng" w="28575">
            <a:solidFill>
              <a:schemeClr val="dk2"/>
            </a:solidFill>
            <a:prstDash val="solid"/>
            <a:round/>
            <a:headEnd len="med" w="med" type="none"/>
            <a:tailEnd len="med" w="med" type="triangle"/>
          </a:ln>
        </p:spPr>
      </p:cxnSp>
      <p:cxnSp>
        <p:nvCxnSpPr>
          <p:cNvPr id="231" name="Google Shape;231;p21"/>
          <p:cNvCxnSpPr>
            <a:stCxn id="220" idx="3"/>
            <a:endCxn id="221" idx="0"/>
          </p:cNvCxnSpPr>
          <p:nvPr/>
        </p:nvCxnSpPr>
        <p:spPr>
          <a:xfrm>
            <a:off x="5830850" y="1974800"/>
            <a:ext cx="300" cy="313500"/>
          </a:xfrm>
          <a:prstGeom prst="straightConnector1">
            <a:avLst/>
          </a:prstGeom>
          <a:noFill/>
          <a:ln cap="flat" cmpd="sng" w="28575">
            <a:solidFill>
              <a:schemeClr val="dk2"/>
            </a:solidFill>
            <a:prstDash val="solid"/>
            <a:round/>
            <a:headEnd len="med" w="med" type="none"/>
            <a:tailEnd len="med" w="med" type="triangle"/>
          </a:ln>
        </p:spPr>
      </p:cxnSp>
      <p:cxnSp>
        <p:nvCxnSpPr>
          <p:cNvPr id="232" name="Google Shape;232;p21"/>
          <p:cNvCxnSpPr>
            <a:stCxn id="221" idx="2"/>
            <a:endCxn id="222" idx="0"/>
          </p:cNvCxnSpPr>
          <p:nvPr/>
        </p:nvCxnSpPr>
        <p:spPr>
          <a:xfrm flipH="1">
            <a:off x="5827400" y="2828750"/>
            <a:ext cx="3600" cy="314700"/>
          </a:xfrm>
          <a:prstGeom prst="straightConnector1">
            <a:avLst/>
          </a:prstGeom>
          <a:noFill/>
          <a:ln cap="flat" cmpd="sng" w="28575">
            <a:solidFill>
              <a:schemeClr val="dk2"/>
            </a:solidFill>
            <a:prstDash val="solid"/>
            <a:round/>
            <a:headEnd len="med" w="med" type="none"/>
            <a:tailEnd len="med" w="med" type="triangle"/>
          </a:ln>
        </p:spPr>
      </p:cxnSp>
      <p:cxnSp>
        <p:nvCxnSpPr>
          <p:cNvPr id="233" name="Google Shape;233;p21"/>
          <p:cNvCxnSpPr>
            <a:stCxn id="222" idx="3"/>
            <a:endCxn id="223" idx="0"/>
          </p:cNvCxnSpPr>
          <p:nvPr/>
        </p:nvCxnSpPr>
        <p:spPr>
          <a:xfrm flipH="1">
            <a:off x="5825450" y="3648950"/>
            <a:ext cx="1800" cy="314700"/>
          </a:xfrm>
          <a:prstGeom prst="straightConnector1">
            <a:avLst/>
          </a:prstGeom>
          <a:noFill/>
          <a:ln cap="flat" cmpd="sng" w="28575">
            <a:solidFill>
              <a:schemeClr val="dk2"/>
            </a:solidFill>
            <a:prstDash val="solid"/>
            <a:round/>
            <a:headEnd len="med" w="med" type="none"/>
            <a:tailEnd len="med" w="med" type="triangle"/>
          </a:ln>
        </p:spPr>
      </p:cxnSp>
      <p:cxnSp>
        <p:nvCxnSpPr>
          <p:cNvPr id="234" name="Google Shape;234;p21"/>
          <p:cNvCxnSpPr>
            <a:stCxn id="217" idx="3"/>
            <a:endCxn id="235" idx="1"/>
          </p:cNvCxnSpPr>
          <p:nvPr/>
        </p:nvCxnSpPr>
        <p:spPr>
          <a:xfrm>
            <a:off x="3278000" y="4331450"/>
            <a:ext cx="473700" cy="0"/>
          </a:xfrm>
          <a:prstGeom prst="straightConnector1">
            <a:avLst/>
          </a:prstGeom>
          <a:noFill/>
          <a:ln cap="flat" cmpd="sng" w="28575">
            <a:solidFill>
              <a:schemeClr val="dk2"/>
            </a:solidFill>
            <a:prstDash val="solid"/>
            <a:round/>
            <a:headEnd len="med" w="med" type="none"/>
            <a:tailEnd len="med" w="med" type="triangle"/>
          </a:ln>
        </p:spPr>
      </p:cxnSp>
      <p:cxnSp>
        <p:nvCxnSpPr>
          <p:cNvPr id="236" name="Google Shape;236;p21"/>
          <p:cNvCxnSpPr>
            <a:stCxn id="223" idx="3"/>
            <a:endCxn id="224" idx="2"/>
          </p:cNvCxnSpPr>
          <p:nvPr/>
        </p:nvCxnSpPr>
        <p:spPr>
          <a:xfrm>
            <a:off x="6266000" y="4331450"/>
            <a:ext cx="834300" cy="0"/>
          </a:xfrm>
          <a:prstGeom prst="straightConnector1">
            <a:avLst/>
          </a:prstGeom>
          <a:noFill/>
          <a:ln cap="flat" cmpd="sng" w="28575">
            <a:solidFill>
              <a:schemeClr val="dk2"/>
            </a:solidFill>
            <a:prstDash val="solid"/>
            <a:round/>
            <a:headEnd len="med" w="med" type="none"/>
            <a:tailEnd len="med" w="med" type="triangle"/>
          </a:ln>
        </p:spPr>
      </p:cxnSp>
      <p:sp>
        <p:nvSpPr>
          <p:cNvPr id="235" name="Google Shape;235;p21"/>
          <p:cNvSpPr/>
          <p:nvPr/>
        </p:nvSpPr>
        <p:spPr>
          <a:xfrm>
            <a:off x="3751700" y="3926300"/>
            <a:ext cx="1159500" cy="8103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000">
                <a:solidFill>
                  <a:schemeClr val="dk1"/>
                </a:solidFill>
              </a:rPr>
              <a:t>Variables indépendantes</a:t>
            </a:r>
            <a:endParaRPr b="1" sz="1000">
              <a:solidFill>
                <a:schemeClr val="dk1"/>
              </a:solidFill>
            </a:endParaRPr>
          </a:p>
          <a:p>
            <a:pPr indent="0" lvl="0" marL="0" rtl="0" algn="ctr">
              <a:spcBef>
                <a:spcPts val="0"/>
              </a:spcBef>
              <a:spcAft>
                <a:spcPts val="0"/>
              </a:spcAft>
              <a:buNone/>
            </a:pPr>
            <a:r>
              <a:rPr b="1" lang="fr" sz="1000">
                <a:solidFill>
                  <a:schemeClr val="dk1"/>
                </a:solidFill>
              </a:rPr>
              <a:t>(length, diagonal, …)</a:t>
            </a:r>
            <a:endParaRPr b="1" sz="1000">
              <a:solidFill>
                <a:schemeClr val="dk1"/>
              </a:solidFill>
            </a:endParaRPr>
          </a:p>
        </p:txBody>
      </p:sp>
      <p:cxnSp>
        <p:nvCxnSpPr>
          <p:cNvPr id="237" name="Google Shape;237;p21"/>
          <p:cNvCxnSpPr>
            <a:stCxn id="235" idx="3"/>
            <a:endCxn id="223" idx="1"/>
          </p:cNvCxnSpPr>
          <p:nvPr/>
        </p:nvCxnSpPr>
        <p:spPr>
          <a:xfrm>
            <a:off x="4911200" y="4331450"/>
            <a:ext cx="473700" cy="0"/>
          </a:xfrm>
          <a:prstGeom prst="straightConnector1">
            <a:avLst/>
          </a:prstGeom>
          <a:noFill/>
          <a:ln cap="flat" cmpd="sng" w="28575">
            <a:solidFill>
              <a:schemeClr val="dk2"/>
            </a:solidFill>
            <a:prstDash val="solid"/>
            <a:round/>
            <a:headEnd len="med" w="med" type="none"/>
            <a:tailEnd len="med" w="med" type="triangle"/>
          </a:ln>
        </p:spPr>
      </p:cxnSp>
      <p:sp>
        <p:nvSpPr>
          <p:cNvPr id="238" name="Google Shape;238;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